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Open Sans" charset="0"/>
      <p:regular r:id="rId19"/>
    </p:embeddedFont>
    <p:embeddedFont>
      <p:font typeface="Canva Sans" charset="0"/>
      <p:regular r:id="rId20"/>
    </p:embeddedFont>
    <p:embeddedFont>
      <p:font typeface="Canva Sans Bold" charset="0"/>
      <p:regular r:id="rId21"/>
    </p:embeddedFont>
    <p:embeddedFont>
      <p:font typeface="Calibri" pitchFamily="34" charset="0"/>
      <p:regular r:id="rId22"/>
      <p:bold r:id="rId23"/>
      <p:italic r:id="rId24"/>
      <p:boldItalic r:id="rId25"/>
    </p:embeddedFont>
    <p:embeddedFont>
      <p:font typeface="Open Sans Bold" charset="0"/>
      <p:regular r:id="rId26"/>
    </p:embeddedFont>
    <p:embeddedFont>
      <p:font typeface="Open Sans Extra Bold"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2" d="100"/>
          <a:sy n="42" d="100"/>
        </p:scale>
        <p:origin x="-996" y="-3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0.jpeg"/><Relationship Id="rId7"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2.png"/><Relationship Id="rId10" Type="http://schemas.openxmlformats.org/officeDocument/2006/relationships/image" Target="../media/image28.svg"/><Relationship Id="rId4" Type="http://schemas.openxmlformats.org/officeDocument/2006/relationships/image" Target="../media/image21.jpe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346568" y="-3412554"/>
            <a:ext cx="6058164" cy="5246370"/>
            <a:chOff x="0" y="0"/>
            <a:chExt cx="6350000" cy="5499100"/>
          </a:xfrm>
        </p:grpSpPr>
        <p:sp>
          <p:nvSpPr>
            <p:cNvPr id="3" name="Freeform 3"/>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solidFill>
              <a:srgbClr val="D8A21E"/>
            </a:solidFill>
            <a:ln w="12700">
              <a:solidFill>
                <a:srgbClr val="000000"/>
              </a:solidFill>
            </a:ln>
          </p:spPr>
        </p:sp>
      </p:grpSp>
      <p:grpSp>
        <p:nvGrpSpPr>
          <p:cNvPr id="4" name="Group 4"/>
          <p:cNvGrpSpPr/>
          <p:nvPr/>
        </p:nvGrpSpPr>
        <p:grpSpPr>
          <a:xfrm>
            <a:off x="15153122" y="-382886"/>
            <a:ext cx="5665256" cy="4868579"/>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a:grpSpLocks noChangeAspect="1"/>
          </p:cNvGrpSpPr>
          <p:nvPr/>
        </p:nvGrpSpPr>
        <p:grpSpPr>
          <a:xfrm>
            <a:off x="10279893" y="2089456"/>
            <a:ext cx="6058164" cy="5246370"/>
            <a:chOff x="0" y="0"/>
            <a:chExt cx="6350000" cy="5499100"/>
          </a:xfrm>
        </p:grpSpPr>
        <p:sp>
          <p:nvSpPr>
            <p:cNvPr id="8" name="Freeform 8"/>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26982" b="-26982"/>
              </a:stretch>
            </a:blipFill>
          </p:spPr>
        </p:sp>
      </p:grpSp>
      <p:grpSp>
        <p:nvGrpSpPr>
          <p:cNvPr id="9" name="Group 9"/>
          <p:cNvGrpSpPr>
            <a:grpSpLocks noChangeAspect="1"/>
          </p:cNvGrpSpPr>
          <p:nvPr/>
        </p:nvGrpSpPr>
        <p:grpSpPr>
          <a:xfrm>
            <a:off x="15076922" y="4807891"/>
            <a:ext cx="6058164" cy="5246370"/>
            <a:chOff x="0" y="0"/>
            <a:chExt cx="6350000" cy="5499100"/>
          </a:xfrm>
        </p:grpSpPr>
        <p:sp>
          <p:nvSpPr>
            <p:cNvPr id="10" name="Freeform 10"/>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3"/>
              <a:stretch>
                <a:fillRect l="-14990" r="-14990"/>
              </a:stretch>
            </a:blipFill>
          </p:spPr>
        </p:sp>
      </p:grpSp>
      <p:grpSp>
        <p:nvGrpSpPr>
          <p:cNvPr id="11" name="Group 11"/>
          <p:cNvGrpSpPr/>
          <p:nvPr/>
        </p:nvGrpSpPr>
        <p:grpSpPr>
          <a:xfrm>
            <a:off x="10371572" y="7583476"/>
            <a:ext cx="5928385" cy="5094706"/>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a:grpSpLocks noChangeAspect="1"/>
          </p:cNvGrpSpPr>
          <p:nvPr/>
        </p:nvGrpSpPr>
        <p:grpSpPr>
          <a:xfrm>
            <a:off x="5500698" y="-789369"/>
            <a:ext cx="6058164" cy="5246370"/>
            <a:chOff x="0" y="0"/>
            <a:chExt cx="6350000" cy="5499100"/>
          </a:xfrm>
        </p:grpSpPr>
        <p:sp>
          <p:nvSpPr>
            <p:cNvPr id="15" name="Freeform 15"/>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4"/>
              <a:stretch>
                <a:fillRect l="-23389" r="-23389"/>
              </a:stretch>
            </a:blipFill>
          </p:spPr>
        </p:sp>
      </p:grpSp>
      <p:grpSp>
        <p:nvGrpSpPr>
          <p:cNvPr id="16" name="Group 16"/>
          <p:cNvGrpSpPr/>
          <p:nvPr/>
        </p:nvGrpSpPr>
        <p:grpSpPr>
          <a:xfrm>
            <a:off x="548712" y="830962"/>
            <a:ext cx="4210323" cy="6419139"/>
            <a:chOff x="0" y="0"/>
            <a:chExt cx="3585346" cy="5466287"/>
          </a:xfrm>
        </p:grpSpPr>
        <p:sp>
          <p:nvSpPr>
            <p:cNvPr id="17" name="Freeform 17"/>
            <p:cNvSpPr/>
            <p:nvPr/>
          </p:nvSpPr>
          <p:spPr>
            <a:xfrm>
              <a:off x="0" y="0"/>
              <a:ext cx="3585346" cy="5466286"/>
            </a:xfrm>
            <a:custGeom>
              <a:avLst/>
              <a:gdLst/>
              <a:ahLst/>
              <a:cxnLst/>
              <a:rect l="l" t="t" r="r" b="b"/>
              <a:pathLst>
                <a:path w="3585346" h="5466286">
                  <a:moveTo>
                    <a:pt x="3421516" y="0"/>
                  </a:moveTo>
                  <a:lnTo>
                    <a:pt x="0" y="0"/>
                  </a:lnTo>
                  <a:lnTo>
                    <a:pt x="0" y="5466286"/>
                  </a:lnTo>
                  <a:lnTo>
                    <a:pt x="76200" y="5466286"/>
                  </a:lnTo>
                  <a:lnTo>
                    <a:pt x="76200" y="76200"/>
                  </a:lnTo>
                  <a:lnTo>
                    <a:pt x="3585346" y="76200"/>
                  </a:lnTo>
                  <a:lnTo>
                    <a:pt x="3585346" y="0"/>
                  </a:lnTo>
                  <a:close/>
                </a:path>
              </a:pathLst>
            </a:custGeom>
            <a:solidFill>
              <a:srgbClr val="D8A21E"/>
            </a:solidFill>
          </p:spPr>
        </p:sp>
      </p:grpSp>
      <p:sp>
        <p:nvSpPr>
          <p:cNvPr id="18" name="TextBox 18"/>
          <p:cNvSpPr txBox="1"/>
          <p:nvPr/>
        </p:nvSpPr>
        <p:spPr>
          <a:xfrm>
            <a:off x="1473240" y="5169273"/>
            <a:ext cx="7732260" cy="3325757"/>
          </a:xfrm>
          <a:prstGeom prst="rect">
            <a:avLst/>
          </a:prstGeom>
        </p:spPr>
        <p:txBody>
          <a:bodyPr lIns="0" tIns="0" rIns="0" bIns="0" rtlCol="0" anchor="t">
            <a:spAutoFit/>
          </a:bodyPr>
          <a:lstStyle/>
          <a:p>
            <a:pPr>
              <a:lnSpc>
                <a:spcPts val="6486"/>
              </a:lnSpc>
            </a:pPr>
            <a:r>
              <a:rPr lang="en-US" sz="6552">
                <a:solidFill>
                  <a:srgbClr val="000000"/>
                </a:solidFill>
                <a:latin typeface="Open Sans Extra Bold"/>
              </a:rPr>
              <a:t>PREDICTING THE CREDIT RISK OF CUSTOMER LOANS </a:t>
            </a:r>
          </a:p>
        </p:txBody>
      </p:sp>
      <p:sp>
        <p:nvSpPr>
          <p:cNvPr id="19" name="TextBox 19"/>
          <p:cNvSpPr txBox="1"/>
          <p:nvPr/>
        </p:nvSpPr>
        <p:spPr>
          <a:xfrm>
            <a:off x="1482765" y="8466455"/>
            <a:ext cx="7830376" cy="629919"/>
          </a:xfrm>
          <a:prstGeom prst="rect">
            <a:avLst/>
          </a:prstGeom>
        </p:spPr>
        <p:txBody>
          <a:bodyPr lIns="0" tIns="0" rIns="0" bIns="0" rtlCol="0" anchor="t">
            <a:spAutoFit/>
          </a:bodyPr>
          <a:lstStyle/>
          <a:p>
            <a:pPr>
              <a:lnSpc>
                <a:spcPts val="5180"/>
              </a:lnSpc>
            </a:pPr>
            <a:r>
              <a:rPr lang="en-US" sz="3700" spc="310">
                <a:solidFill>
                  <a:srgbClr val="000000"/>
                </a:solidFill>
                <a:latin typeface="Open Sans Bold"/>
              </a:rPr>
              <a:t>IDX PARTNERS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80">
                                          <p:stCondLst>
                                            <p:cond delay="0"/>
                                          </p:stCondLst>
                                        </p:cTn>
                                        <p:tgtEl>
                                          <p:spTgt spid="7"/>
                                        </p:tgtEl>
                                      </p:cBhvr>
                                    </p:animEffect>
                                    <p:anim calcmode="lin" valueType="num">
                                      <p:cBhvr>
                                        <p:cTn id="4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gtEl>
                                      </p:cBhvr>
                                      <p:to x="100000" y="60000"/>
                                    </p:animScale>
                                    <p:animScale>
                                      <p:cBhvr>
                                        <p:cTn id="46" dur="166" decel="50000">
                                          <p:stCondLst>
                                            <p:cond delay="676"/>
                                          </p:stCondLst>
                                        </p:cTn>
                                        <p:tgtEl>
                                          <p:spTgt spid="7"/>
                                        </p:tgtEl>
                                      </p:cBhvr>
                                      <p:to x="100000" y="100000"/>
                                    </p:animScale>
                                    <p:animScale>
                                      <p:cBhvr>
                                        <p:cTn id="47" dur="26">
                                          <p:stCondLst>
                                            <p:cond delay="1312"/>
                                          </p:stCondLst>
                                        </p:cTn>
                                        <p:tgtEl>
                                          <p:spTgt spid="7"/>
                                        </p:tgtEl>
                                      </p:cBhvr>
                                      <p:to x="100000" y="80000"/>
                                    </p:animScale>
                                    <p:animScale>
                                      <p:cBhvr>
                                        <p:cTn id="48" dur="166" decel="50000">
                                          <p:stCondLst>
                                            <p:cond delay="1338"/>
                                          </p:stCondLst>
                                        </p:cTn>
                                        <p:tgtEl>
                                          <p:spTgt spid="7"/>
                                        </p:tgtEl>
                                      </p:cBhvr>
                                      <p:to x="100000" y="100000"/>
                                    </p:animScale>
                                    <p:animScale>
                                      <p:cBhvr>
                                        <p:cTn id="49" dur="26">
                                          <p:stCondLst>
                                            <p:cond delay="1642"/>
                                          </p:stCondLst>
                                        </p:cTn>
                                        <p:tgtEl>
                                          <p:spTgt spid="7"/>
                                        </p:tgtEl>
                                      </p:cBhvr>
                                      <p:to x="100000" y="90000"/>
                                    </p:animScale>
                                    <p:animScale>
                                      <p:cBhvr>
                                        <p:cTn id="50" dur="166" decel="50000">
                                          <p:stCondLst>
                                            <p:cond delay="1668"/>
                                          </p:stCondLst>
                                        </p:cTn>
                                        <p:tgtEl>
                                          <p:spTgt spid="7"/>
                                        </p:tgtEl>
                                      </p:cBhvr>
                                      <p:to x="100000" y="100000"/>
                                    </p:animScale>
                                    <p:animScale>
                                      <p:cBhvr>
                                        <p:cTn id="51" dur="26">
                                          <p:stCondLst>
                                            <p:cond delay="1808"/>
                                          </p:stCondLst>
                                        </p:cTn>
                                        <p:tgtEl>
                                          <p:spTgt spid="7"/>
                                        </p:tgtEl>
                                      </p:cBhvr>
                                      <p:to x="100000" y="95000"/>
                                    </p:animScale>
                                    <p:animScale>
                                      <p:cBhvr>
                                        <p:cTn id="52" dur="166" decel="50000">
                                          <p:stCondLst>
                                            <p:cond delay="1834"/>
                                          </p:stCondLst>
                                        </p:cTn>
                                        <p:tgtEl>
                                          <p:spTgt spid="7"/>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80">
                                          <p:stCondLst>
                                            <p:cond delay="0"/>
                                          </p:stCondLst>
                                        </p:cTn>
                                        <p:tgtEl>
                                          <p:spTgt spid="9"/>
                                        </p:tgtEl>
                                      </p:cBhvr>
                                    </p:animEffect>
                                    <p:anim calcmode="lin" valueType="num">
                                      <p:cBhvr>
                                        <p:cTn id="5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1" dur="26">
                                          <p:stCondLst>
                                            <p:cond delay="650"/>
                                          </p:stCondLst>
                                        </p:cTn>
                                        <p:tgtEl>
                                          <p:spTgt spid="9"/>
                                        </p:tgtEl>
                                      </p:cBhvr>
                                      <p:to x="100000" y="60000"/>
                                    </p:animScale>
                                    <p:animScale>
                                      <p:cBhvr>
                                        <p:cTn id="62" dur="166" decel="50000">
                                          <p:stCondLst>
                                            <p:cond delay="676"/>
                                          </p:stCondLst>
                                        </p:cTn>
                                        <p:tgtEl>
                                          <p:spTgt spid="9"/>
                                        </p:tgtEl>
                                      </p:cBhvr>
                                      <p:to x="100000" y="100000"/>
                                    </p:animScale>
                                    <p:animScale>
                                      <p:cBhvr>
                                        <p:cTn id="63" dur="26">
                                          <p:stCondLst>
                                            <p:cond delay="1312"/>
                                          </p:stCondLst>
                                        </p:cTn>
                                        <p:tgtEl>
                                          <p:spTgt spid="9"/>
                                        </p:tgtEl>
                                      </p:cBhvr>
                                      <p:to x="100000" y="80000"/>
                                    </p:animScale>
                                    <p:animScale>
                                      <p:cBhvr>
                                        <p:cTn id="64" dur="166" decel="50000">
                                          <p:stCondLst>
                                            <p:cond delay="1338"/>
                                          </p:stCondLst>
                                        </p:cTn>
                                        <p:tgtEl>
                                          <p:spTgt spid="9"/>
                                        </p:tgtEl>
                                      </p:cBhvr>
                                      <p:to x="100000" y="100000"/>
                                    </p:animScale>
                                    <p:animScale>
                                      <p:cBhvr>
                                        <p:cTn id="65" dur="26">
                                          <p:stCondLst>
                                            <p:cond delay="1642"/>
                                          </p:stCondLst>
                                        </p:cTn>
                                        <p:tgtEl>
                                          <p:spTgt spid="9"/>
                                        </p:tgtEl>
                                      </p:cBhvr>
                                      <p:to x="100000" y="90000"/>
                                    </p:animScale>
                                    <p:animScale>
                                      <p:cBhvr>
                                        <p:cTn id="66" dur="166" decel="50000">
                                          <p:stCondLst>
                                            <p:cond delay="1668"/>
                                          </p:stCondLst>
                                        </p:cTn>
                                        <p:tgtEl>
                                          <p:spTgt spid="9"/>
                                        </p:tgtEl>
                                      </p:cBhvr>
                                      <p:to x="100000" y="100000"/>
                                    </p:animScale>
                                    <p:animScale>
                                      <p:cBhvr>
                                        <p:cTn id="67" dur="26">
                                          <p:stCondLst>
                                            <p:cond delay="1808"/>
                                          </p:stCondLst>
                                        </p:cTn>
                                        <p:tgtEl>
                                          <p:spTgt spid="9"/>
                                        </p:tgtEl>
                                      </p:cBhvr>
                                      <p:to x="100000" y="95000"/>
                                    </p:animScale>
                                    <p:animScale>
                                      <p:cBhvr>
                                        <p:cTn id="68" dur="166" decel="50000">
                                          <p:stCondLst>
                                            <p:cond delay="1834"/>
                                          </p:stCondLst>
                                        </p:cTn>
                                        <p:tgtEl>
                                          <p:spTgt spid="9"/>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down)">
                                      <p:cBhvr>
                                        <p:cTn id="71" dur="580">
                                          <p:stCondLst>
                                            <p:cond delay="0"/>
                                          </p:stCondLst>
                                        </p:cTn>
                                        <p:tgtEl>
                                          <p:spTgt spid="11"/>
                                        </p:tgtEl>
                                      </p:cBhvr>
                                    </p:animEffect>
                                    <p:anim calcmode="lin" valueType="num">
                                      <p:cBhvr>
                                        <p:cTn id="7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77" dur="26">
                                          <p:stCondLst>
                                            <p:cond delay="650"/>
                                          </p:stCondLst>
                                        </p:cTn>
                                        <p:tgtEl>
                                          <p:spTgt spid="11"/>
                                        </p:tgtEl>
                                      </p:cBhvr>
                                      <p:to x="100000" y="60000"/>
                                    </p:animScale>
                                    <p:animScale>
                                      <p:cBhvr>
                                        <p:cTn id="78" dur="166" decel="50000">
                                          <p:stCondLst>
                                            <p:cond delay="676"/>
                                          </p:stCondLst>
                                        </p:cTn>
                                        <p:tgtEl>
                                          <p:spTgt spid="11"/>
                                        </p:tgtEl>
                                      </p:cBhvr>
                                      <p:to x="100000" y="100000"/>
                                    </p:animScale>
                                    <p:animScale>
                                      <p:cBhvr>
                                        <p:cTn id="79" dur="26">
                                          <p:stCondLst>
                                            <p:cond delay="1312"/>
                                          </p:stCondLst>
                                        </p:cTn>
                                        <p:tgtEl>
                                          <p:spTgt spid="11"/>
                                        </p:tgtEl>
                                      </p:cBhvr>
                                      <p:to x="100000" y="80000"/>
                                    </p:animScale>
                                    <p:animScale>
                                      <p:cBhvr>
                                        <p:cTn id="80" dur="166" decel="50000">
                                          <p:stCondLst>
                                            <p:cond delay="1338"/>
                                          </p:stCondLst>
                                        </p:cTn>
                                        <p:tgtEl>
                                          <p:spTgt spid="11"/>
                                        </p:tgtEl>
                                      </p:cBhvr>
                                      <p:to x="100000" y="100000"/>
                                    </p:animScale>
                                    <p:animScale>
                                      <p:cBhvr>
                                        <p:cTn id="81" dur="26">
                                          <p:stCondLst>
                                            <p:cond delay="1642"/>
                                          </p:stCondLst>
                                        </p:cTn>
                                        <p:tgtEl>
                                          <p:spTgt spid="11"/>
                                        </p:tgtEl>
                                      </p:cBhvr>
                                      <p:to x="100000" y="90000"/>
                                    </p:animScale>
                                    <p:animScale>
                                      <p:cBhvr>
                                        <p:cTn id="82" dur="166" decel="50000">
                                          <p:stCondLst>
                                            <p:cond delay="1668"/>
                                          </p:stCondLst>
                                        </p:cTn>
                                        <p:tgtEl>
                                          <p:spTgt spid="11"/>
                                        </p:tgtEl>
                                      </p:cBhvr>
                                      <p:to x="100000" y="100000"/>
                                    </p:animScale>
                                    <p:animScale>
                                      <p:cBhvr>
                                        <p:cTn id="83" dur="26">
                                          <p:stCondLst>
                                            <p:cond delay="1808"/>
                                          </p:stCondLst>
                                        </p:cTn>
                                        <p:tgtEl>
                                          <p:spTgt spid="11"/>
                                        </p:tgtEl>
                                      </p:cBhvr>
                                      <p:to x="100000" y="95000"/>
                                    </p:animScale>
                                    <p:animScale>
                                      <p:cBhvr>
                                        <p:cTn id="84" dur="166" decel="50000">
                                          <p:stCondLst>
                                            <p:cond delay="1834"/>
                                          </p:stCondLst>
                                        </p:cTn>
                                        <p:tgtEl>
                                          <p:spTgt spid="11"/>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down)">
                                      <p:cBhvr>
                                        <p:cTn id="87" dur="580">
                                          <p:stCondLst>
                                            <p:cond delay="0"/>
                                          </p:stCondLst>
                                        </p:cTn>
                                        <p:tgtEl>
                                          <p:spTgt spid="14"/>
                                        </p:tgtEl>
                                      </p:cBhvr>
                                    </p:animEffect>
                                    <p:anim calcmode="lin" valueType="num">
                                      <p:cBhvr>
                                        <p:cTn id="8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3" dur="26">
                                          <p:stCondLst>
                                            <p:cond delay="650"/>
                                          </p:stCondLst>
                                        </p:cTn>
                                        <p:tgtEl>
                                          <p:spTgt spid="14"/>
                                        </p:tgtEl>
                                      </p:cBhvr>
                                      <p:to x="100000" y="60000"/>
                                    </p:animScale>
                                    <p:animScale>
                                      <p:cBhvr>
                                        <p:cTn id="94" dur="166" decel="50000">
                                          <p:stCondLst>
                                            <p:cond delay="676"/>
                                          </p:stCondLst>
                                        </p:cTn>
                                        <p:tgtEl>
                                          <p:spTgt spid="14"/>
                                        </p:tgtEl>
                                      </p:cBhvr>
                                      <p:to x="100000" y="100000"/>
                                    </p:animScale>
                                    <p:animScale>
                                      <p:cBhvr>
                                        <p:cTn id="95" dur="26">
                                          <p:stCondLst>
                                            <p:cond delay="1312"/>
                                          </p:stCondLst>
                                        </p:cTn>
                                        <p:tgtEl>
                                          <p:spTgt spid="14"/>
                                        </p:tgtEl>
                                      </p:cBhvr>
                                      <p:to x="100000" y="80000"/>
                                    </p:animScale>
                                    <p:animScale>
                                      <p:cBhvr>
                                        <p:cTn id="96" dur="166" decel="50000">
                                          <p:stCondLst>
                                            <p:cond delay="1338"/>
                                          </p:stCondLst>
                                        </p:cTn>
                                        <p:tgtEl>
                                          <p:spTgt spid="14"/>
                                        </p:tgtEl>
                                      </p:cBhvr>
                                      <p:to x="100000" y="100000"/>
                                    </p:animScale>
                                    <p:animScale>
                                      <p:cBhvr>
                                        <p:cTn id="97" dur="26">
                                          <p:stCondLst>
                                            <p:cond delay="1642"/>
                                          </p:stCondLst>
                                        </p:cTn>
                                        <p:tgtEl>
                                          <p:spTgt spid="14"/>
                                        </p:tgtEl>
                                      </p:cBhvr>
                                      <p:to x="100000" y="90000"/>
                                    </p:animScale>
                                    <p:animScale>
                                      <p:cBhvr>
                                        <p:cTn id="98" dur="166" decel="50000">
                                          <p:stCondLst>
                                            <p:cond delay="1668"/>
                                          </p:stCondLst>
                                        </p:cTn>
                                        <p:tgtEl>
                                          <p:spTgt spid="14"/>
                                        </p:tgtEl>
                                      </p:cBhvr>
                                      <p:to x="100000" y="100000"/>
                                    </p:animScale>
                                    <p:animScale>
                                      <p:cBhvr>
                                        <p:cTn id="99" dur="26">
                                          <p:stCondLst>
                                            <p:cond delay="1808"/>
                                          </p:stCondLst>
                                        </p:cTn>
                                        <p:tgtEl>
                                          <p:spTgt spid="14"/>
                                        </p:tgtEl>
                                      </p:cBhvr>
                                      <p:to x="100000" y="95000"/>
                                    </p:animScale>
                                    <p:animScale>
                                      <p:cBhvr>
                                        <p:cTn id="100" dur="166" decel="50000">
                                          <p:stCondLst>
                                            <p:cond delay="1834"/>
                                          </p:stCondLst>
                                        </p:cTn>
                                        <p:tgtEl>
                                          <p:spTgt spid="14"/>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wipe(down)">
                                      <p:cBhvr>
                                        <p:cTn id="103" dur="580">
                                          <p:stCondLst>
                                            <p:cond delay="0"/>
                                          </p:stCondLst>
                                        </p:cTn>
                                        <p:tgtEl>
                                          <p:spTgt spid="16"/>
                                        </p:tgtEl>
                                      </p:cBhvr>
                                    </p:animEffect>
                                    <p:anim calcmode="lin" valueType="num">
                                      <p:cBhvr>
                                        <p:cTn id="10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09" dur="26">
                                          <p:stCondLst>
                                            <p:cond delay="650"/>
                                          </p:stCondLst>
                                        </p:cTn>
                                        <p:tgtEl>
                                          <p:spTgt spid="16"/>
                                        </p:tgtEl>
                                      </p:cBhvr>
                                      <p:to x="100000" y="60000"/>
                                    </p:animScale>
                                    <p:animScale>
                                      <p:cBhvr>
                                        <p:cTn id="110" dur="166" decel="50000">
                                          <p:stCondLst>
                                            <p:cond delay="676"/>
                                          </p:stCondLst>
                                        </p:cTn>
                                        <p:tgtEl>
                                          <p:spTgt spid="16"/>
                                        </p:tgtEl>
                                      </p:cBhvr>
                                      <p:to x="100000" y="100000"/>
                                    </p:animScale>
                                    <p:animScale>
                                      <p:cBhvr>
                                        <p:cTn id="111" dur="26">
                                          <p:stCondLst>
                                            <p:cond delay="1312"/>
                                          </p:stCondLst>
                                        </p:cTn>
                                        <p:tgtEl>
                                          <p:spTgt spid="16"/>
                                        </p:tgtEl>
                                      </p:cBhvr>
                                      <p:to x="100000" y="80000"/>
                                    </p:animScale>
                                    <p:animScale>
                                      <p:cBhvr>
                                        <p:cTn id="112" dur="166" decel="50000">
                                          <p:stCondLst>
                                            <p:cond delay="1338"/>
                                          </p:stCondLst>
                                        </p:cTn>
                                        <p:tgtEl>
                                          <p:spTgt spid="16"/>
                                        </p:tgtEl>
                                      </p:cBhvr>
                                      <p:to x="100000" y="100000"/>
                                    </p:animScale>
                                    <p:animScale>
                                      <p:cBhvr>
                                        <p:cTn id="113" dur="26">
                                          <p:stCondLst>
                                            <p:cond delay="1642"/>
                                          </p:stCondLst>
                                        </p:cTn>
                                        <p:tgtEl>
                                          <p:spTgt spid="16"/>
                                        </p:tgtEl>
                                      </p:cBhvr>
                                      <p:to x="100000" y="90000"/>
                                    </p:animScale>
                                    <p:animScale>
                                      <p:cBhvr>
                                        <p:cTn id="114" dur="166" decel="50000">
                                          <p:stCondLst>
                                            <p:cond delay="1668"/>
                                          </p:stCondLst>
                                        </p:cTn>
                                        <p:tgtEl>
                                          <p:spTgt spid="16"/>
                                        </p:tgtEl>
                                      </p:cBhvr>
                                      <p:to x="100000" y="100000"/>
                                    </p:animScale>
                                    <p:animScale>
                                      <p:cBhvr>
                                        <p:cTn id="115" dur="26">
                                          <p:stCondLst>
                                            <p:cond delay="1808"/>
                                          </p:stCondLst>
                                        </p:cTn>
                                        <p:tgtEl>
                                          <p:spTgt spid="16"/>
                                        </p:tgtEl>
                                      </p:cBhvr>
                                      <p:to x="100000" y="95000"/>
                                    </p:animScale>
                                    <p:animScale>
                                      <p:cBhvr>
                                        <p:cTn id="116" dur="166" decel="50000">
                                          <p:stCondLst>
                                            <p:cond delay="1834"/>
                                          </p:stCondLst>
                                        </p:cTn>
                                        <p:tgtEl>
                                          <p:spTgt spid="16"/>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wipe(down)">
                                      <p:cBhvr>
                                        <p:cTn id="119" dur="580">
                                          <p:stCondLst>
                                            <p:cond delay="0"/>
                                          </p:stCondLst>
                                        </p:cTn>
                                        <p:tgtEl>
                                          <p:spTgt spid="18"/>
                                        </p:tgtEl>
                                      </p:cBhvr>
                                    </p:animEffect>
                                    <p:anim calcmode="lin" valueType="num">
                                      <p:cBhvr>
                                        <p:cTn id="12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25" dur="26">
                                          <p:stCondLst>
                                            <p:cond delay="650"/>
                                          </p:stCondLst>
                                        </p:cTn>
                                        <p:tgtEl>
                                          <p:spTgt spid="18"/>
                                        </p:tgtEl>
                                      </p:cBhvr>
                                      <p:to x="100000" y="60000"/>
                                    </p:animScale>
                                    <p:animScale>
                                      <p:cBhvr>
                                        <p:cTn id="126" dur="166" decel="50000">
                                          <p:stCondLst>
                                            <p:cond delay="676"/>
                                          </p:stCondLst>
                                        </p:cTn>
                                        <p:tgtEl>
                                          <p:spTgt spid="18"/>
                                        </p:tgtEl>
                                      </p:cBhvr>
                                      <p:to x="100000" y="100000"/>
                                    </p:animScale>
                                    <p:animScale>
                                      <p:cBhvr>
                                        <p:cTn id="127" dur="26">
                                          <p:stCondLst>
                                            <p:cond delay="1312"/>
                                          </p:stCondLst>
                                        </p:cTn>
                                        <p:tgtEl>
                                          <p:spTgt spid="18"/>
                                        </p:tgtEl>
                                      </p:cBhvr>
                                      <p:to x="100000" y="80000"/>
                                    </p:animScale>
                                    <p:animScale>
                                      <p:cBhvr>
                                        <p:cTn id="128" dur="166" decel="50000">
                                          <p:stCondLst>
                                            <p:cond delay="1338"/>
                                          </p:stCondLst>
                                        </p:cTn>
                                        <p:tgtEl>
                                          <p:spTgt spid="18"/>
                                        </p:tgtEl>
                                      </p:cBhvr>
                                      <p:to x="100000" y="100000"/>
                                    </p:animScale>
                                    <p:animScale>
                                      <p:cBhvr>
                                        <p:cTn id="129" dur="26">
                                          <p:stCondLst>
                                            <p:cond delay="1642"/>
                                          </p:stCondLst>
                                        </p:cTn>
                                        <p:tgtEl>
                                          <p:spTgt spid="18"/>
                                        </p:tgtEl>
                                      </p:cBhvr>
                                      <p:to x="100000" y="90000"/>
                                    </p:animScale>
                                    <p:animScale>
                                      <p:cBhvr>
                                        <p:cTn id="130" dur="166" decel="50000">
                                          <p:stCondLst>
                                            <p:cond delay="1668"/>
                                          </p:stCondLst>
                                        </p:cTn>
                                        <p:tgtEl>
                                          <p:spTgt spid="18"/>
                                        </p:tgtEl>
                                      </p:cBhvr>
                                      <p:to x="100000" y="100000"/>
                                    </p:animScale>
                                    <p:animScale>
                                      <p:cBhvr>
                                        <p:cTn id="131" dur="26">
                                          <p:stCondLst>
                                            <p:cond delay="1808"/>
                                          </p:stCondLst>
                                        </p:cTn>
                                        <p:tgtEl>
                                          <p:spTgt spid="18"/>
                                        </p:tgtEl>
                                      </p:cBhvr>
                                      <p:to x="100000" y="95000"/>
                                    </p:animScale>
                                    <p:animScale>
                                      <p:cBhvr>
                                        <p:cTn id="132" dur="166" decel="50000">
                                          <p:stCondLst>
                                            <p:cond delay="1834"/>
                                          </p:stCondLst>
                                        </p:cTn>
                                        <p:tgtEl>
                                          <p:spTgt spid="18"/>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wipe(down)">
                                      <p:cBhvr>
                                        <p:cTn id="135" dur="580">
                                          <p:stCondLst>
                                            <p:cond delay="0"/>
                                          </p:stCondLst>
                                        </p:cTn>
                                        <p:tgtEl>
                                          <p:spTgt spid="19"/>
                                        </p:tgtEl>
                                      </p:cBhvr>
                                    </p:animEffect>
                                    <p:anim calcmode="lin" valueType="num">
                                      <p:cBhvr>
                                        <p:cTn id="13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41" dur="26">
                                          <p:stCondLst>
                                            <p:cond delay="650"/>
                                          </p:stCondLst>
                                        </p:cTn>
                                        <p:tgtEl>
                                          <p:spTgt spid="19"/>
                                        </p:tgtEl>
                                      </p:cBhvr>
                                      <p:to x="100000" y="60000"/>
                                    </p:animScale>
                                    <p:animScale>
                                      <p:cBhvr>
                                        <p:cTn id="142" dur="166" decel="50000">
                                          <p:stCondLst>
                                            <p:cond delay="676"/>
                                          </p:stCondLst>
                                        </p:cTn>
                                        <p:tgtEl>
                                          <p:spTgt spid="19"/>
                                        </p:tgtEl>
                                      </p:cBhvr>
                                      <p:to x="100000" y="100000"/>
                                    </p:animScale>
                                    <p:animScale>
                                      <p:cBhvr>
                                        <p:cTn id="143" dur="26">
                                          <p:stCondLst>
                                            <p:cond delay="1312"/>
                                          </p:stCondLst>
                                        </p:cTn>
                                        <p:tgtEl>
                                          <p:spTgt spid="19"/>
                                        </p:tgtEl>
                                      </p:cBhvr>
                                      <p:to x="100000" y="80000"/>
                                    </p:animScale>
                                    <p:animScale>
                                      <p:cBhvr>
                                        <p:cTn id="144" dur="166" decel="50000">
                                          <p:stCondLst>
                                            <p:cond delay="1338"/>
                                          </p:stCondLst>
                                        </p:cTn>
                                        <p:tgtEl>
                                          <p:spTgt spid="19"/>
                                        </p:tgtEl>
                                      </p:cBhvr>
                                      <p:to x="100000" y="100000"/>
                                    </p:animScale>
                                    <p:animScale>
                                      <p:cBhvr>
                                        <p:cTn id="145" dur="26">
                                          <p:stCondLst>
                                            <p:cond delay="1642"/>
                                          </p:stCondLst>
                                        </p:cTn>
                                        <p:tgtEl>
                                          <p:spTgt spid="19"/>
                                        </p:tgtEl>
                                      </p:cBhvr>
                                      <p:to x="100000" y="90000"/>
                                    </p:animScale>
                                    <p:animScale>
                                      <p:cBhvr>
                                        <p:cTn id="146" dur="166" decel="50000">
                                          <p:stCondLst>
                                            <p:cond delay="1668"/>
                                          </p:stCondLst>
                                        </p:cTn>
                                        <p:tgtEl>
                                          <p:spTgt spid="19"/>
                                        </p:tgtEl>
                                      </p:cBhvr>
                                      <p:to x="100000" y="100000"/>
                                    </p:animScale>
                                    <p:animScale>
                                      <p:cBhvr>
                                        <p:cTn id="147" dur="26">
                                          <p:stCondLst>
                                            <p:cond delay="1808"/>
                                          </p:stCondLst>
                                        </p:cTn>
                                        <p:tgtEl>
                                          <p:spTgt spid="19"/>
                                        </p:tgtEl>
                                      </p:cBhvr>
                                      <p:to x="100000" y="95000"/>
                                    </p:animScale>
                                    <p:animScale>
                                      <p:cBhvr>
                                        <p:cTn id="148"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4907220" y="1028700"/>
            <a:ext cx="8473560" cy="1419991"/>
            <a:chOff x="0" y="0"/>
            <a:chExt cx="3094292" cy="518538"/>
          </a:xfrm>
        </p:grpSpPr>
        <p:sp>
          <p:nvSpPr>
            <p:cNvPr id="3" name="Freeform 3"/>
            <p:cNvSpPr/>
            <p:nvPr/>
          </p:nvSpPr>
          <p:spPr>
            <a:xfrm>
              <a:off x="0" y="0"/>
              <a:ext cx="3094292" cy="518538"/>
            </a:xfrm>
            <a:custGeom>
              <a:avLst/>
              <a:gdLst/>
              <a:ahLst/>
              <a:cxnLst/>
              <a:rect l="l" t="t" r="r" b="b"/>
              <a:pathLst>
                <a:path w="3094292" h="518538">
                  <a:moveTo>
                    <a:pt x="14618" y="0"/>
                  </a:moveTo>
                  <a:lnTo>
                    <a:pt x="3079673" y="0"/>
                  </a:lnTo>
                  <a:cubicBezTo>
                    <a:pt x="3087747" y="0"/>
                    <a:pt x="3094292" y="6545"/>
                    <a:pt x="3094292" y="14618"/>
                  </a:cubicBezTo>
                  <a:lnTo>
                    <a:pt x="3094292" y="503920"/>
                  </a:lnTo>
                  <a:cubicBezTo>
                    <a:pt x="3094292" y="511993"/>
                    <a:pt x="3087747" y="518538"/>
                    <a:pt x="3079673" y="518538"/>
                  </a:cubicBezTo>
                  <a:lnTo>
                    <a:pt x="14618" y="518538"/>
                  </a:lnTo>
                  <a:cubicBezTo>
                    <a:pt x="10741" y="518538"/>
                    <a:pt x="7023" y="516998"/>
                    <a:pt x="4282" y="514257"/>
                  </a:cubicBezTo>
                  <a:cubicBezTo>
                    <a:pt x="1540" y="511515"/>
                    <a:pt x="0" y="507797"/>
                    <a:pt x="0" y="503920"/>
                  </a:cubicBezTo>
                  <a:lnTo>
                    <a:pt x="0" y="14618"/>
                  </a:lnTo>
                  <a:cubicBezTo>
                    <a:pt x="0" y="10741"/>
                    <a:pt x="1540" y="7023"/>
                    <a:pt x="4282" y="4282"/>
                  </a:cubicBezTo>
                  <a:cubicBezTo>
                    <a:pt x="7023" y="1540"/>
                    <a:pt x="10741" y="0"/>
                    <a:pt x="14618"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715194" y="-248465"/>
            <a:ext cx="2705457" cy="2325002"/>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6841876" y="984758"/>
            <a:ext cx="2950339" cy="2554994"/>
            <a:chOff x="0" y="0"/>
            <a:chExt cx="6350000" cy="5499100"/>
          </a:xfrm>
        </p:grpSpPr>
        <p:sp>
          <p:nvSpPr>
            <p:cNvPr id="9" name="Freeform 9"/>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0" name="Group 10"/>
          <p:cNvGrpSpPr/>
          <p:nvPr/>
        </p:nvGrpSpPr>
        <p:grpSpPr>
          <a:xfrm>
            <a:off x="16911968" y="-1482352"/>
            <a:ext cx="2705457" cy="2325002"/>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287635" y="-1433117"/>
            <a:ext cx="2605066" cy="2238729"/>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a:grpSpLocks noChangeAspect="1"/>
          </p:cNvGrpSpPr>
          <p:nvPr/>
        </p:nvGrpSpPr>
        <p:grpSpPr>
          <a:xfrm>
            <a:off x="-1405533" y="942446"/>
            <a:ext cx="2840862" cy="2460187"/>
            <a:chOff x="0" y="0"/>
            <a:chExt cx="6350000" cy="5499100"/>
          </a:xfrm>
        </p:grpSpPr>
        <p:sp>
          <p:nvSpPr>
            <p:cNvPr id="17" name="Freeform 17"/>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8" name="Group 18"/>
          <p:cNvGrpSpPr/>
          <p:nvPr/>
        </p:nvGrpSpPr>
        <p:grpSpPr>
          <a:xfrm>
            <a:off x="857867" y="-266066"/>
            <a:ext cx="2605066" cy="2238729"/>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20" name="TextBox 20"/>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21" name="AutoShape 21"/>
          <p:cNvSpPr/>
          <p:nvPr/>
        </p:nvSpPr>
        <p:spPr>
          <a:xfrm>
            <a:off x="13453584" y="9563100"/>
            <a:ext cx="4834416" cy="0"/>
          </a:xfrm>
          <a:prstGeom prst="line">
            <a:avLst/>
          </a:prstGeom>
          <a:ln w="95250" cap="flat">
            <a:solidFill>
              <a:srgbClr val="D8A21E"/>
            </a:solidFill>
            <a:prstDash val="solid"/>
            <a:headEnd type="none" w="sm" len="sm"/>
            <a:tailEnd type="none" w="sm" len="sm"/>
          </a:ln>
        </p:spPr>
      </p:sp>
      <p:sp>
        <p:nvSpPr>
          <p:cNvPr id="22" name="AutoShape 22"/>
          <p:cNvSpPr/>
          <p:nvPr/>
        </p:nvSpPr>
        <p:spPr>
          <a:xfrm>
            <a:off x="-172221" y="9610725"/>
            <a:ext cx="4834416" cy="0"/>
          </a:xfrm>
          <a:prstGeom prst="line">
            <a:avLst/>
          </a:prstGeom>
          <a:ln w="95250" cap="flat">
            <a:solidFill>
              <a:srgbClr val="D8A21E"/>
            </a:solidFill>
            <a:prstDash val="solid"/>
            <a:headEnd type="none" w="sm" len="sm"/>
            <a:tailEnd type="none" w="sm" len="sm"/>
          </a:ln>
        </p:spPr>
      </p:sp>
      <p:sp>
        <p:nvSpPr>
          <p:cNvPr id="23" name="Freeform 23"/>
          <p:cNvSpPr/>
          <p:nvPr/>
        </p:nvSpPr>
        <p:spPr>
          <a:xfrm>
            <a:off x="1082906" y="3402633"/>
            <a:ext cx="8391927" cy="5646420"/>
          </a:xfrm>
          <a:custGeom>
            <a:avLst/>
            <a:gdLst/>
            <a:ahLst/>
            <a:cxnLst/>
            <a:rect l="l" t="t" r="r" b="b"/>
            <a:pathLst>
              <a:path w="8391927" h="5646420">
                <a:moveTo>
                  <a:pt x="0" y="0"/>
                </a:moveTo>
                <a:lnTo>
                  <a:pt x="8391927" y="0"/>
                </a:lnTo>
                <a:lnTo>
                  <a:pt x="8391927" y="5646420"/>
                </a:lnTo>
                <a:lnTo>
                  <a:pt x="0" y="5646420"/>
                </a:lnTo>
                <a:lnTo>
                  <a:pt x="0" y="0"/>
                </a:lnTo>
                <a:close/>
              </a:path>
            </a:pathLst>
          </a:custGeom>
          <a:blipFill>
            <a:blip r:embed="rId3"/>
            <a:stretch>
              <a:fillRect/>
            </a:stretch>
          </a:blipFill>
        </p:spPr>
      </p:sp>
      <p:sp>
        <p:nvSpPr>
          <p:cNvPr id="24" name="TextBox 24"/>
          <p:cNvSpPr txBox="1"/>
          <p:nvPr/>
        </p:nvSpPr>
        <p:spPr>
          <a:xfrm>
            <a:off x="5207695" y="1401601"/>
            <a:ext cx="7872610" cy="853410"/>
          </a:xfrm>
          <a:prstGeom prst="rect">
            <a:avLst/>
          </a:prstGeom>
        </p:spPr>
        <p:txBody>
          <a:bodyPr lIns="0" tIns="0" rIns="0" bIns="0" rtlCol="0" anchor="t">
            <a:spAutoFit/>
          </a:bodyPr>
          <a:lstStyle/>
          <a:p>
            <a:pPr algn="ctr">
              <a:lnSpc>
                <a:spcPts val="6383"/>
              </a:lnSpc>
            </a:pPr>
            <a:r>
              <a:rPr lang="en-US" sz="6447">
                <a:solidFill>
                  <a:srgbClr val="000000"/>
                </a:solidFill>
                <a:latin typeface="Open Sans Extra Bold"/>
              </a:rPr>
              <a:t>EDA</a:t>
            </a:r>
          </a:p>
        </p:txBody>
      </p:sp>
      <p:sp>
        <p:nvSpPr>
          <p:cNvPr id="25" name="TextBox 25"/>
          <p:cNvSpPr txBox="1"/>
          <p:nvPr/>
        </p:nvSpPr>
        <p:spPr>
          <a:xfrm>
            <a:off x="9903458" y="3345483"/>
            <a:ext cx="6938417" cy="3069590"/>
          </a:xfrm>
          <a:prstGeom prst="rect">
            <a:avLst/>
          </a:prstGeom>
        </p:spPr>
        <p:txBody>
          <a:bodyPr lIns="0" tIns="0" rIns="0" bIns="0" rtlCol="0" anchor="t">
            <a:spAutoFit/>
          </a:bodyPr>
          <a:lstStyle/>
          <a:p>
            <a:pPr>
              <a:lnSpc>
                <a:spcPts val="4059"/>
              </a:lnSpc>
            </a:pPr>
            <a:r>
              <a:rPr lang="en-US" sz="2899">
                <a:solidFill>
                  <a:srgbClr val="000000"/>
                </a:solidFill>
                <a:latin typeface="Canva Sans"/>
              </a:rPr>
              <a:t>Lebih dari setengah peminjam memiliki tujuan untuk menutup pinjaman sebelumnya, menandakan potensi untuk pelanggan yang setia dan berkomitmen membayar pinjaman tepat waktu.</a:t>
            </a:r>
          </a:p>
        </p:txBody>
      </p:sp>
      <p:sp>
        <p:nvSpPr>
          <p:cNvPr id="26" name="TextBox 26"/>
          <p:cNvSpPr txBox="1"/>
          <p:nvPr/>
        </p:nvSpPr>
        <p:spPr>
          <a:xfrm>
            <a:off x="9876525" y="6854055"/>
            <a:ext cx="7008509" cy="1526540"/>
          </a:xfrm>
          <a:prstGeom prst="rect">
            <a:avLst/>
          </a:prstGeom>
        </p:spPr>
        <p:txBody>
          <a:bodyPr lIns="0" tIns="0" rIns="0" bIns="0" rtlCol="0" anchor="t">
            <a:spAutoFit/>
          </a:bodyPr>
          <a:lstStyle/>
          <a:p>
            <a:pPr>
              <a:lnSpc>
                <a:spcPts val="4059"/>
              </a:lnSpc>
            </a:pPr>
            <a:r>
              <a:rPr lang="en-US" sz="2899">
                <a:solidFill>
                  <a:srgbClr val="000000"/>
                </a:solidFill>
                <a:latin typeface="Canva Sans"/>
              </a:rPr>
              <a:t>Mayoritas peminjam memiliki tujuan konsumsi dibandingkan dengan tujuan untuk bisnis, renovasi, dan pendidikan. </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par>
                                <p:cTn id="23" presetID="2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2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22" presetClass="entr" presetSubtype="4"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4907220" y="379920"/>
            <a:ext cx="8473560" cy="2171446"/>
            <a:chOff x="0" y="0"/>
            <a:chExt cx="3094292" cy="792947"/>
          </a:xfrm>
        </p:grpSpPr>
        <p:sp>
          <p:nvSpPr>
            <p:cNvPr id="3" name="Freeform 3"/>
            <p:cNvSpPr/>
            <p:nvPr/>
          </p:nvSpPr>
          <p:spPr>
            <a:xfrm>
              <a:off x="0" y="0"/>
              <a:ext cx="3094292" cy="792947"/>
            </a:xfrm>
            <a:custGeom>
              <a:avLst/>
              <a:gdLst/>
              <a:ahLst/>
              <a:cxnLst/>
              <a:rect l="l" t="t" r="r" b="b"/>
              <a:pathLst>
                <a:path w="3094292" h="792947">
                  <a:moveTo>
                    <a:pt x="14618" y="0"/>
                  </a:moveTo>
                  <a:lnTo>
                    <a:pt x="3079673" y="0"/>
                  </a:lnTo>
                  <a:cubicBezTo>
                    <a:pt x="3087747" y="0"/>
                    <a:pt x="3094292" y="6545"/>
                    <a:pt x="3094292" y="14618"/>
                  </a:cubicBezTo>
                  <a:lnTo>
                    <a:pt x="3094292" y="778329"/>
                  </a:lnTo>
                  <a:cubicBezTo>
                    <a:pt x="3094292" y="782206"/>
                    <a:pt x="3092751" y="785924"/>
                    <a:pt x="3090010" y="788666"/>
                  </a:cubicBezTo>
                  <a:cubicBezTo>
                    <a:pt x="3087268" y="791407"/>
                    <a:pt x="3083550" y="792947"/>
                    <a:pt x="3079673" y="792947"/>
                  </a:cubicBezTo>
                  <a:lnTo>
                    <a:pt x="14618" y="792947"/>
                  </a:lnTo>
                  <a:cubicBezTo>
                    <a:pt x="10741" y="792947"/>
                    <a:pt x="7023" y="791407"/>
                    <a:pt x="4282" y="788666"/>
                  </a:cubicBezTo>
                  <a:cubicBezTo>
                    <a:pt x="1540" y="785924"/>
                    <a:pt x="0" y="782206"/>
                    <a:pt x="0" y="778329"/>
                  </a:cubicBezTo>
                  <a:lnTo>
                    <a:pt x="0" y="14618"/>
                  </a:lnTo>
                  <a:cubicBezTo>
                    <a:pt x="0" y="10741"/>
                    <a:pt x="1540" y="7023"/>
                    <a:pt x="4282" y="4282"/>
                  </a:cubicBezTo>
                  <a:cubicBezTo>
                    <a:pt x="7023" y="1540"/>
                    <a:pt x="10741" y="0"/>
                    <a:pt x="14618"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152759" y="532320"/>
            <a:ext cx="7872610" cy="1956563"/>
          </a:xfrm>
          <a:prstGeom prst="rect">
            <a:avLst/>
          </a:prstGeom>
        </p:spPr>
        <p:txBody>
          <a:bodyPr lIns="0" tIns="0" rIns="0" bIns="0" rtlCol="0" anchor="t">
            <a:spAutoFit/>
          </a:bodyPr>
          <a:lstStyle/>
          <a:p>
            <a:pPr algn="ctr">
              <a:lnSpc>
                <a:spcPts val="7571"/>
              </a:lnSpc>
            </a:pPr>
            <a:r>
              <a:rPr lang="en-US" sz="7647">
                <a:solidFill>
                  <a:srgbClr val="000000"/>
                </a:solidFill>
                <a:latin typeface="Open Sans Extra Bold"/>
              </a:rPr>
              <a:t>DATA PROCESSING</a:t>
            </a:r>
          </a:p>
        </p:txBody>
      </p:sp>
      <p:grpSp>
        <p:nvGrpSpPr>
          <p:cNvPr id="6" name="Group 6"/>
          <p:cNvGrpSpPr/>
          <p:nvPr/>
        </p:nvGrpSpPr>
        <p:grpSpPr>
          <a:xfrm>
            <a:off x="14715194" y="-248465"/>
            <a:ext cx="2705457" cy="2325002"/>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16841876" y="984758"/>
            <a:ext cx="2950339" cy="2554994"/>
            <a:chOff x="0" y="0"/>
            <a:chExt cx="6350000" cy="5499100"/>
          </a:xfrm>
        </p:grpSpPr>
        <p:sp>
          <p:nvSpPr>
            <p:cNvPr id="10" name="Freeform 10"/>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1" name="Group 11"/>
          <p:cNvGrpSpPr/>
          <p:nvPr/>
        </p:nvGrpSpPr>
        <p:grpSpPr>
          <a:xfrm>
            <a:off x="16911968" y="-1482352"/>
            <a:ext cx="2705457" cy="2325002"/>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87635" y="-1433117"/>
            <a:ext cx="2605066" cy="2238729"/>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6" name="TextBox 16"/>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a:grpSpLocks noChangeAspect="1"/>
          </p:cNvGrpSpPr>
          <p:nvPr/>
        </p:nvGrpSpPr>
        <p:grpSpPr>
          <a:xfrm>
            <a:off x="-1405533" y="942446"/>
            <a:ext cx="2840862" cy="2460187"/>
            <a:chOff x="0" y="0"/>
            <a:chExt cx="6350000" cy="5499100"/>
          </a:xfrm>
        </p:grpSpPr>
        <p:sp>
          <p:nvSpPr>
            <p:cNvPr id="18" name="Freeform 18"/>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9" name="Group 19"/>
          <p:cNvGrpSpPr/>
          <p:nvPr/>
        </p:nvGrpSpPr>
        <p:grpSpPr>
          <a:xfrm>
            <a:off x="857867" y="-266066"/>
            <a:ext cx="2605066" cy="2238729"/>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21" name="TextBox 21"/>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22" name="AutoShape 22"/>
          <p:cNvSpPr/>
          <p:nvPr/>
        </p:nvSpPr>
        <p:spPr>
          <a:xfrm>
            <a:off x="13453584" y="9563100"/>
            <a:ext cx="4834416" cy="0"/>
          </a:xfrm>
          <a:prstGeom prst="line">
            <a:avLst/>
          </a:prstGeom>
          <a:ln w="95250" cap="flat">
            <a:solidFill>
              <a:srgbClr val="D8A21E"/>
            </a:solidFill>
            <a:prstDash val="solid"/>
            <a:headEnd type="none" w="sm" len="sm"/>
            <a:tailEnd type="none" w="sm" len="sm"/>
          </a:ln>
        </p:spPr>
      </p:sp>
      <p:sp>
        <p:nvSpPr>
          <p:cNvPr id="23" name="AutoShape 23"/>
          <p:cNvSpPr/>
          <p:nvPr/>
        </p:nvSpPr>
        <p:spPr>
          <a:xfrm>
            <a:off x="-172221" y="9610725"/>
            <a:ext cx="4834416" cy="0"/>
          </a:xfrm>
          <a:prstGeom prst="line">
            <a:avLst/>
          </a:prstGeom>
          <a:ln w="95250" cap="flat">
            <a:solidFill>
              <a:srgbClr val="D8A21E"/>
            </a:solidFill>
            <a:prstDash val="solid"/>
            <a:headEnd type="none" w="sm" len="sm"/>
            <a:tailEnd type="none" w="sm" len="sm"/>
          </a:ln>
        </p:spPr>
      </p:sp>
      <p:sp>
        <p:nvSpPr>
          <p:cNvPr id="24" name="TextBox 24"/>
          <p:cNvSpPr txBox="1"/>
          <p:nvPr/>
        </p:nvSpPr>
        <p:spPr>
          <a:xfrm>
            <a:off x="1585815" y="2949129"/>
            <a:ext cx="15116370" cy="4180840"/>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Canva Sans"/>
              </a:rPr>
              <a:t>Remove </a:t>
            </a:r>
            <a:r>
              <a:rPr lang="en-US" sz="3399" dirty="0" err="1">
                <a:solidFill>
                  <a:srgbClr val="000000"/>
                </a:solidFill>
                <a:latin typeface="Canva Sans"/>
              </a:rPr>
              <a:t>kolom</a:t>
            </a:r>
            <a:r>
              <a:rPr lang="en-US" sz="3399" dirty="0">
                <a:solidFill>
                  <a:srgbClr val="000000"/>
                </a:solidFill>
                <a:latin typeface="Canva Sans"/>
              </a:rPr>
              <a:t> </a:t>
            </a:r>
            <a:r>
              <a:rPr lang="en-US" sz="3399" dirty="0" err="1">
                <a:solidFill>
                  <a:srgbClr val="000000"/>
                </a:solidFill>
                <a:latin typeface="Canva Sans"/>
              </a:rPr>
              <a:t>dengan</a:t>
            </a:r>
            <a:r>
              <a:rPr lang="en-US" sz="3399" dirty="0">
                <a:solidFill>
                  <a:srgbClr val="000000"/>
                </a:solidFill>
                <a:latin typeface="Canva Sans"/>
              </a:rPr>
              <a:t> Missing value &gt; 50%, </a:t>
            </a:r>
            <a:r>
              <a:rPr lang="en-US" sz="3399" dirty="0" err="1">
                <a:solidFill>
                  <a:srgbClr val="000000"/>
                </a:solidFill>
                <a:latin typeface="Canva Sans"/>
              </a:rPr>
              <a:t>kolom</a:t>
            </a:r>
            <a:r>
              <a:rPr lang="en-US" sz="3399" dirty="0">
                <a:solidFill>
                  <a:srgbClr val="000000"/>
                </a:solidFill>
                <a:latin typeface="Canva Sans"/>
              </a:rPr>
              <a:t> </a:t>
            </a:r>
            <a:r>
              <a:rPr lang="en-US" sz="3399" dirty="0" err="1">
                <a:solidFill>
                  <a:srgbClr val="000000"/>
                </a:solidFill>
                <a:latin typeface="Canva Sans"/>
              </a:rPr>
              <a:t>dengan</a:t>
            </a:r>
            <a:r>
              <a:rPr lang="en-US" sz="3399" dirty="0">
                <a:solidFill>
                  <a:srgbClr val="000000"/>
                </a:solidFill>
                <a:latin typeface="Canva Sans"/>
              </a:rPr>
              <a:t> data </a:t>
            </a:r>
            <a:r>
              <a:rPr lang="en-US" sz="3399" dirty="0" err="1">
                <a:solidFill>
                  <a:srgbClr val="000000"/>
                </a:solidFill>
                <a:latin typeface="Canva Sans"/>
              </a:rPr>
              <a:t>uniqe</a:t>
            </a:r>
            <a:r>
              <a:rPr lang="en-US" sz="3399" dirty="0">
                <a:solidFill>
                  <a:srgbClr val="000000"/>
                </a:solidFill>
                <a:latin typeface="Canva Sans"/>
              </a:rPr>
              <a:t> 100%, </a:t>
            </a:r>
            <a:r>
              <a:rPr lang="en-US" sz="3399" dirty="0" err="1">
                <a:solidFill>
                  <a:srgbClr val="000000"/>
                </a:solidFill>
                <a:latin typeface="Canva Sans"/>
              </a:rPr>
              <a:t>dan</a:t>
            </a:r>
            <a:r>
              <a:rPr lang="en-US" sz="3399" dirty="0">
                <a:solidFill>
                  <a:srgbClr val="000000"/>
                </a:solidFill>
                <a:latin typeface="Canva Sans"/>
              </a:rPr>
              <a:t> </a:t>
            </a:r>
            <a:r>
              <a:rPr lang="en-US" sz="3399" dirty="0" err="1">
                <a:solidFill>
                  <a:srgbClr val="000000"/>
                </a:solidFill>
                <a:latin typeface="Canva Sans"/>
              </a:rPr>
              <a:t>kolom</a:t>
            </a:r>
            <a:r>
              <a:rPr lang="en-US" sz="3399" dirty="0">
                <a:solidFill>
                  <a:srgbClr val="000000"/>
                </a:solidFill>
                <a:latin typeface="Canva Sans"/>
              </a:rPr>
              <a:t> yang </a:t>
            </a:r>
            <a:r>
              <a:rPr lang="en-US" sz="3399" dirty="0" err="1">
                <a:solidFill>
                  <a:srgbClr val="000000"/>
                </a:solidFill>
                <a:latin typeface="Canva Sans"/>
              </a:rPr>
              <a:t>terdiri</a:t>
            </a:r>
            <a:r>
              <a:rPr lang="en-US" sz="3399" dirty="0">
                <a:solidFill>
                  <a:srgbClr val="000000"/>
                </a:solidFill>
                <a:latin typeface="Canva Sans"/>
              </a:rPr>
              <a:t> </a:t>
            </a:r>
            <a:r>
              <a:rPr lang="en-US" sz="3399" dirty="0" err="1">
                <a:solidFill>
                  <a:srgbClr val="000000"/>
                </a:solidFill>
                <a:latin typeface="Canva Sans"/>
              </a:rPr>
              <a:t>dari</a:t>
            </a:r>
            <a:r>
              <a:rPr lang="en-US" sz="3399" dirty="0">
                <a:solidFill>
                  <a:srgbClr val="000000"/>
                </a:solidFill>
                <a:latin typeface="Canva Sans"/>
              </a:rPr>
              <a:t> </a:t>
            </a:r>
            <a:r>
              <a:rPr lang="en-US" sz="3399" dirty="0" err="1">
                <a:solidFill>
                  <a:srgbClr val="000000"/>
                </a:solidFill>
                <a:latin typeface="Canva Sans"/>
              </a:rPr>
              <a:t>satu</a:t>
            </a:r>
            <a:r>
              <a:rPr lang="en-US" sz="3399" dirty="0">
                <a:solidFill>
                  <a:srgbClr val="000000"/>
                </a:solidFill>
                <a:latin typeface="Canva Sans"/>
              </a:rPr>
              <a:t> </a:t>
            </a:r>
            <a:r>
              <a:rPr lang="en-US" sz="3399" dirty="0" err="1">
                <a:solidFill>
                  <a:srgbClr val="000000"/>
                </a:solidFill>
                <a:latin typeface="Canva Sans"/>
              </a:rPr>
              <a:t>nilai</a:t>
            </a:r>
            <a:r>
              <a:rPr lang="en-US" sz="3399" dirty="0">
                <a:solidFill>
                  <a:srgbClr val="000000"/>
                </a:solidFill>
                <a:latin typeface="Canva Sans"/>
              </a:rPr>
              <a:t>.</a:t>
            </a:r>
          </a:p>
          <a:p>
            <a:pPr marL="734059" lvl="1" indent="-367030" algn="just">
              <a:lnSpc>
                <a:spcPts val="4759"/>
              </a:lnSpc>
              <a:buFont typeface="Arial"/>
              <a:buChar char="•"/>
            </a:pPr>
            <a:r>
              <a:rPr lang="en-US" sz="3399" dirty="0" err="1">
                <a:solidFill>
                  <a:srgbClr val="000000"/>
                </a:solidFill>
                <a:latin typeface="Canva Sans"/>
              </a:rPr>
              <a:t>Melihat</a:t>
            </a:r>
            <a:r>
              <a:rPr lang="en-US" sz="3399" dirty="0">
                <a:solidFill>
                  <a:srgbClr val="000000"/>
                </a:solidFill>
                <a:latin typeface="Canva Sans"/>
              </a:rPr>
              <a:t> </a:t>
            </a:r>
            <a:r>
              <a:rPr lang="en-US" sz="3399" dirty="0" err="1">
                <a:solidFill>
                  <a:srgbClr val="000000"/>
                </a:solidFill>
                <a:latin typeface="Canva Sans"/>
              </a:rPr>
              <a:t>korelasi</a:t>
            </a:r>
            <a:r>
              <a:rPr lang="en-US" sz="3399" dirty="0">
                <a:solidFill>
                  <a:srgbClr val="000000"/>
                </a:solidFill>
                <a:latin typeface="Canva Sans"/>
              </a:rPr>
              <a:t> </a:t>
            </a:r>
            <a:r>
              <a:rPr lang="en-US" sz="3399" dirty="0" err="1">
                <a:solidFill>
                  <a:srgbClr val="000000"/>
                </a:solidFill>
                <a:latin typeface="Canva Sans"/>
              </a:rPr>
              <a:t>masing-masing</a:t>
            </a:r>
            <a:r>
              <a:rPr lang="en-US" sz="3399" dirty="0">
                <a:solidFill>
                  <a:srgbClr val="000000"/>
                </a:solidFill>
                <a:latin typeface="Canva Sans"/>
              </a:rPr>
              <a:t> </a:t>
            </a:r>
            <a:r>
              <a:rPr lang="en-US" sz="3399" dirty="0" err="1">
                <a:solidFill>
                  <a:srgbClr val="000000"/>
                </a:solidFill>
                <a:latin typeface="Canva Sans"/>
              </a:rPr>
              <a:t>kolom</a:t>
            </a:r>
            <a:r>
              <a:rPr lang="en-US" sz="3399" dirty="0">
                <a:solidFill>
                  <a:srgbClr val="000000"/>
                </a:solidFill>
                <a:latin typeface="Canva Sans"/>
              </a:rPr>
              <a:t> </a:t>
            </a:r>
            <a:r>
              <a:rPr lang="en-US" sz="3399" dirty="0" err="1">
                <a:solidFill>
                  <a:srgbClr val="000000"/>
                </a:solidFill>
                <a:latin typeface="Canva Sans"/>
              </a:rPr>
              <a:t>terhadap</a:t>
            </a:r>
            <a:r>
              <a:rPr lang="en-US" sz="3399" dirty="0">
                <a:solidFill>
                  <a:srgbClr val="000000"/>
                </a:solidFill>
                <a:latin typeface="Canva Sans"/>
              </a:rPr>
              <a:t> </a:t>
            </a:r>
            <a:r>
              <a:rPr lang="en-US" sz="3399" dirty="0">
                <a:solidFill>
                  <a:srgbClr val="000000"/>
                </a:solidFill>
                <a:latin typeface="Canva Sans Bold"/>
              </a:rPr>
              <a:t>'Loan status',</a:t>
            </a:r>
            <a:r>
              <a:rPr lang="en-US" sz="3399" dirty="0">
                <a:solidFill>
                  <a:srgbClr val="000000"/>
                </a:solidFill>
                <a:latin typeface="Canva Sans"/>
              </a:rPr>
              <a:t> remove </a:t>
            </a:r>
            <a:r>
              <a:rPr lang="en-US" sz="3399" dirty="0" err="1">
                <a:solidFill>
                  <a:srgbClr val="000000"/>
                </a:solidFill>
                <a:latin typeface="Canva Sans"/>
              </a:rPr>
              <a:t>korelasi</a:t>
            </a:r>
            <a:r>
              <a:rPr lang="en-US" sz="3399" dirty="0">
                <a:solidFill>
                  <a:srgbClr val="000000"/>
                </a:solidFill>
                <a:latin typeface="Canva Sans"/>
              </a:rPr>
              <a:t> &lt; 0.01.</a:t>
            </a:r>
          </a:p>
          <a:p>
            <a:pPr marL="734059" lvl="1" indent="-367030" algn="just">
              <a:lnSpc>
                <a:spcPts val="4759"/>
              </a:lnSpc>
              <a:buFont typeface="Arial"/>
              <a:buChar char="•"/>
            </a:pPr>
            <a:r>
              <a:rPr lang="en-US" sz="3399" dirty="0">
                <a:solidFill>
                  <a:srgbClr val="000000"/>
                </a:solidFill>
                <a:latin typeface="Canva Sans"/>
              </a:rPr>
              <a:t>Remove </a:t>
            </a:r>
            <a:r>
              <a:rPr lang="en-US" sz="3399" dirty="0" err="1">
                <a:solidFill>
                  <a:srgbClr val="000000"/>
                </a:solidFill>
                <a:latin typeface="Canva Sans"/>
              </a:rPr>
              <a:t>kolom</a:t>
            </a:r>
            <a:r>
              <a:rPr lang="en-US" sz="3399" dirty="0">
                <a:solidFill>
                  <a:srgbClr val="000000"/>
                </a:solidFill>
                <a:latin typeface="Canva Sans"/>
              </a:rPr>
              <a:t> </a:t>
            </a:r>
            <a:r>
              <a:rPr lang="en-US" sz="3399" dirty="0" err="1">
                <a:solidFill>
                  <a:srgbClr val="000000"/>
                </a:solidFill>
                <a:latin typeface="Canva Sans"/>
              </a:rPr>
              <a:t>kategorik</a:t>
            </a:r>
            <a:r>
              <a:rPr lang="en-US" sz="3399" dirty="0">
                <a:solidFill>
                  <a:srgbClr val="000000"/>
                </a:solidFill>
                <a:latin typeface="Canva Sans"/>
              </a:rPr>
              <a:t> yang </a:t>
            </a:r>
            <a:r>
              <a:rPr lang="en-US" sz="3399" dirty="0" err="1">
                <a:solidFill>
                  <a:srgbClr val="000000"/>
                </a:solidFill>
                <a:latin typeface="Canva Sans"/>
              </a:rPr>
              <a:t>dianggap</a:t>
            </a:r>
            <a:r>
              <a:rPr lang="en-US" sz="3399" dirty="0">
                <a:solidFill>
                  <a:srgbClr val="000000"/>
                </a:solidFill>
                <a:latin typeface="Canva Sans"/>
              </a:rPr>
              <a:t> </a:t>
            </a:r>
            <a:r>
              <a:rPr lang="en-US" sz="3399" dirty="0" err="1">
                <a:solidFill>
                  <a:srgbClr val="000000"/>
                </a:solidFill>
                <a:latin typeface="Canva Sans"/>
              </a:rPr>
              <a:t>tidak</a:t>
            </a:r>
            <a:r>
              <a:rPr lang="en-US" sz="3399" dirty="0">
                <a:solidFill>
                  <a:srgbClr val="000000"/>
                </a:solidFill>
                <a:latin typeface="Canva Sans"/>
              </a:rPr>
              <a:t> </a:t>
            </a:r>
            <a:r>
              <a:rPr lang="en-US" sz="3399" dirty="0" err="1">
                <a:solidFill>
                  <a:srgbClr val="000000"/>
                </a:solidFill>
                <a:latin typeface="Canva Sans"/>
              </a:rPr>
              <a:t>berpengaruh</a:t>
            </a:r>
            <a:r>
              <a:rPr lang="en-US" sz="3399" dirty="0">
                <a:solidFill>
                  <a:srgbClr val="000000"/>
                </a:solidFill>
                <a:latin typeface="Canva Sans"/>
              </a:rPr>
              <a:t> </a:t>
            </a:r>
            <a:r>
              <a:rPr lang="en-US" sz="3399" dirty="0" err="1">
                <a:solidFill>
                  <a:srgbClr val="000000"/>
                </a:solidFill>
                <a:latin typeface="Canva Sans"/>
              </a:rPr>
              <a:t>terhadap</a:t>
            </a:r>
            <a:r>
              <a:rPr lang="en-US" sz="3399" dirty="0">
                <a:solidFill>
                  <a:srgbClr val="000000"/>
                </a:solidFill>
                <a:latin typeface="Canva Sans"/>
              </a:rPr>
              <a:t> </a:t>
            </a:r>
            <a:r>
              <a:rPr lang="en-US" sz="3399" dirty="0" err="1">
                <a:solidFill>
                  <a:srgbClr val="000000"/>
                </a:solidFill>
                <a:latin typeface="Canva Sans"/>
              </a:rPr>
              <a:t>prediksi</a:t>
            </a:r>
            <a:r>
              <a:rPr lang="en-US" sz="3399" dirty="0">
                <a:solidFill>
                  <a:srgbClr val="000000"/>
                </a:solidFill>
                <a:latin typeface="Canva Sans"/>
              </a:rPr>
              <a:t> </a:t>
            </a:r>
            <a:r>
              <a:rPr lang="en-US" sz="3399" dirty="0">
                <a:solidFill>
                  <a:srgbClr val="000000"/>
                </a:solidFill>
                <a:latin typeface="Canva Sans Bold"/>
              </a:rPr>
              <a:t>'Loan status'.</a:t>
            </a:r>
          </a:p>
          <a:p>
            <a:pPr marL="734059" lvl="1" indent="-367030" algn="just">
              <a:lnSpc>
                <a:spcPts val="4759"/>
              </a:lnSpc>
              <a:buFont typeface="Arial"/>
              <a:buChar char="•"/>
            </a:pPr>
            <a:r>
              <a:rPr lang="en-US" sz="3399" dirty="0" err="1">
                <a:solidFill>
                  <a:srgbClr val="000000"/>
                </a:solidFill>
                <a:latin typeface="Canva Sans"/>
              </a:rPr>
              <a:t>Mengisi</a:t>
            </a:r>
            <a:r>
              <a:rPr lang="en-US" sz="3399" dirty="0">
                <a:solidFill>
                  <a:srgbClr val="000000"/>
                </a:solidFill>
                <a:latin typeface="Canva Sans"/>
              </a:rPr>
              <a:t> missing value </a:t>
            </a:r>
            <a:r>
              <a:rPr lang="en-US" sz="3399" dirty="0" err="1">
                <a:solidFill>
                  <a:srgbClr val="000000"/>
                </a:solidFill>
                <a:latin typeface="Canva Sans"/>
              </a:rPr>
              <a:t>dengan</a:t>
            </a:r>
            <a:r>
              <a:rPr lang="en-US" sz="3399" dirty="0">
                <a:solidFill>
                  <a:srgbClr val="000000"/>
                </a:solidFill>
                <a:latin typeface="Canva Sans"/>
              </a:rPr>
              <a:t> </a:t>
            </a:r>
            <a:r>
              <a:rPr lang="en-US" sz="3399" dirty="0" err="1">
                <a:solidFill>
                  <a:srgbClr val="000000"/>
                </a:solidFill>
                <a:latin typeface="Canva Sans"/>
              </a:rPr>
              <a:t>nilai</a:t>
            </a:r>
            <a:r>
              <a:rPr lang="en-US" sz="3399" dirty="0">
                <a:solidFill>
                  <a:srgbClr val="000000"/>
                </a:solidFill>
                <a:latin typeface="Canva Sans"/>
              </a:rPr>
              <a:t> modus.</a:t>
            </a:r>
          </a:p>
        </p:txBody>
      </p:sp>
      <p:sp>
        <p:nvSpPr>
          <p:cNvPr id="25" name="TextBox 25"/>
          <p:cNvSpPr txBox="1"/>
          <p:nvPr/>
        </p:nvSpPr>
        <p:spPr>
          <a:xfrm>
            <a:off x="164753" y="7587169"/>
            <a:ext cx="17848622" cy="1725930"/>
          </a:xfrm>
          <a:prstGeom prst="rect">
            <a:avLst/>
          </a:prstGeom>
        </p:spPr>
        <p:txBody>
          <a:bodyPr lIns="0" tIns="0" rIns="0" bIns="0" rtlCol="0" anchor="t">
            <a:spAutoFit/>
          </a:bodyPr>
          <a:lstStyle/>
          <a:p>
            <a:pPr algn="ctr">
              <a:lnSpc>
                <a:spcPts val="4620"/>
              </a:lnSpc>
            </a:pPr>
            <a:r>
              <a:rPr lang="en-US" sz="3300">
                <a:solidFill>
                  <a:srgbClr val="000000"/>
                </a:solidFill>
                <a:latin typeface="Canva Sans"/>
              </a:rPr>
              <a:t>Setelah diproses, data yang digunakan untuk lanjut ke tahap permodelan terdiri dari 230.795 dan 31 kolom. Dimana kolom-kolom tersebut memiliki pengaruh terhadap pengambilan keputusan pada </a:t>
            </a:r>
            <a:r>
              <a:rPr lang="en-US" sz="3300">
                <a:solidFill>
                  <a:srgbClr val="000000"/>
                </a:solidFill>
                <a:latin typeface="Canva Sans Bold"/>
              </a:rPr>
              <a:t>'Loan status'</a:t>
            </a:r>
            <a:r>
              <a:rPr lang="en-US" sz="3300">
                <a:solidFill>
                  <a:srgbClr val="000000"/>
                </a:solidFill>
                <a:latin typeface="Canva Sans"/>
              </a:rPr>
              <a:t>.</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4"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22" presetClass="entr" presetSubtype="4"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4631171" y="560602"/>
            <a:ext cx="11515986" cy="2756676"/>
            <a:chOff x="0" y="0"/>
            <a:chExt cx="3320468" cy="794848"/>
          </a:xfrm>
        </p:grpSpPr>
        <p:sp>
          <p:nvSpPr>
            <p:cNvPr id="3" name="Freeform 3"/>
            <p:cNvSpPr/>
            <p:nvPr/>
          </p:nvSpPr>
          <p:spPr>
            <a:xfrm>
              <a:off x="0" y="0"/>
              <a:ext cx="3320468" cy="794848"/>
            </a:xfrm>
            <a:custGeom>
              <a:avLst/>
              <a:gdLst/>
              <a:ahLst/>
              <a:cxnLst/>
              <a:rect l="l" t="t" r="r" b="b"/>
              <a:pathLst>
                <a:path w="3320468" h="794848">
                  <a:moveTo>
                    <a:pt x="10756" y="0"/>
                  </a:moveTo>
                  <a:lnTo>
                    <a:pt x="3309712" y="0"/>
                  </a:lnTo>
                  <a:cubicBezTo>
                    <a:pt x="3312564" y="0"/>
                    <a:pt x="3315301" y="1133"/>
                    <a:pt x="3317318" y="3150"/>
                  </a:cubicBezTo>
                  <a:cubicBezTo>
                    <a:pt x="3319335" y="5168"/>
                    <a:pt x="3320468" y="7904"/>
                    <a:pt x="3320468" y="10756"/>
                  </a:cubicBezTo>
                  <a:lnTo>
                    <a:pt x="3320468" y="784091"/>
                  </a:lnTo>
                  <a:cubicBezTo>
                    <a:pt x="3320468" y="790032"/>
                    <a:pt x="3315652" y="794848"/>
                    <a:pt x="3309712" y="794848"/>
                  </a:cubicBezTo>
                  <a:lnTo>
                    <a:pt x="10756" y="794848"/>
                  </a:lnTo>
                  <a:cubicBezTo>
                    <a:pt x="4816" y="794848"/>
                    <a:pt x="0" y="790032"/>
                    <a:pt x="0" y="784091"/>
                  </a:cubicBezTo>
                  <a:lnTo>
                    <a:pt x="0" y="10756"/>
                  </a:lnTo>
                  <a:cubicBezTo>
                    <a:pt x="0" y="4816"/>
                    <a:pt x="4816" y="0"/>
                    <a:pt x="10756"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573381" y="3120081"/>
            <a:ext cx="4677751" cy="4050932"/>
            <a:chOff x="0" y="0"/>
            <a:chExt cx="6350000" cy="5499100"/>
          </a:xfrm>
        </p:grpSpPr>
        <p:sp>
          <p:nvSpPr>
            <p:cNvPr id="6" name="Freeform 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l="-14990" r="-14990"/>
              </a:stretch>
            </a:blipFill>
          </p:spPr>
        </p:sp>
      </p:grpSp>
      <p:grpSp>
        <p:nvGrpSpPr>
          <p:cNvPr id="7" name="Group 7"/>
          <p:cNvGrpSpPr/>
          <p:nvPr/>
        </p:nvGrpSpPr>
        <p:grpSpPr>
          <a:xfrm>
            <a:off x="-1573381" y="-910426"/>
            <a:ext cx="4483620" cy="3853111"/>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527167" y="7344315"/>
            <a:ext cx="4483620" cy="3853111"/>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solidFill>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4631171" y="3943976"/>
            <a:ext cx="11515986" cy="5079746"/>
          </a:xfrm>
          <a:prstGeom prst="rect">
            <a:avLst/>
          </a:prstGeom>
        </p:spPr>
        <p:txBody>
          <a:bodyPr lIns="0" tIns="0" rIns="0" bIns="0" rtlCol="0" anchor="t">
            <a:spAutoFit/>
          </a:bodyPr>
          <a:lstStyle/>
          <a:p>
            <a:pPr marL="734059" lvl="1" indent="-367030">
              <a:lnSpc>
                <a:spcPts val="5031"/>
              </a:lnSpc>
              <a:buFont typeface="Arial"/>
              <a:buChar char="•"/>
            </a:pPr>
            <a:r>
              <a:rPr lang="en-US" sz="3399">
                <a:solidFill>
                  <a:srgbClr val="000000"/>
                </a:solidFill>
                <a:latin typeface="Canva Sans"/>
              </a:rPr>
              <a:t>Memisahkan label dan fitur dari data </a:t>
            </a:r>
          </a:p>
          <a:p>
            <a:pPr>
              <a:lnSpc>
                <a:spcPts val="5031"/>
              </a:lnSpc>
            </a:pPr>
            <a:r>
              <a:rPr lang="en-US" sz="3399">
                <a:solidFill>
                  <a:srgbClr val="000000"/>
                </a:solidFill>
                <a:latin typeface="Canva Sans"/>
              </a:rPr>
              <a:t>            Label shape: (230795,)</a:t>
            </a:r>
          </a:p>
          <a:p>
            <a:pPr>
              <a:lnSpc>
                <a:spcPts val="5031"/>
              </a:lnSpc>
            </a:pPr>
            <a:r>
              <a:rPr lang="en-US" sz="3399">
                <a:solidFill>
                  <a:srgbClr val="000000"/>
                </a:solidFill>
                <a:latin typeface="Canva Sans"/>
              </a:rPr>
              <a:t>            Features shape: (230795, 30)</a:t>
            </a:r>
          </a:p>
          <a:p>
            <a:pPr marL="734059" lvl="1" indent="-367030">
              <a:lnSpc>
                <a:spcPts val="5031"/>
              </a:lnSpc>
              <a:buFont typeface="Arial"/>
              <a:buChar char="•"/>
            </a:pPr>
            <a:r>
              <a:rPr lang="en-US" sz="3399">
                <a:solidFill>
                  <a:srgbClr val="000000"/>
                </a:solidFill>
                <a:latin typeface="Canva Sans"/>
              </a:rPr>
              <a:t>Normalisasi fitur numerik</a:t>
            </a:r>
          </a:p>
          <a:p>
            <a:pPr marL="734059" lvl="1" indent="-367030">
              <a:lnSpc>
                <a:spcPts val="5031"/>
              </a:lnSpc>
              <a:buFont typeface="Arial"/>
              <a:buChar char="•"/>
            </a:pPr>
            <a:r>
              <a:rPr lang="en-US" sz="3399">
                <a:solidFill>
                  <a:srgbClr val="000000"/>
                </a:solidFill>
                <a:latin typeface="Canva Sans"/>
              </a:rPr>
              <a:t>OneHotEncode fitur kategorik</a:t>
            </a:r>
          </a:p>
          <a:p>
            <a:pPr marL="734059" lvl="1" indent="-367030">
              <a:lnSpc>
                <a:spcPts val="5031"/>
              </a:lnSpc>
              <a:buFont typeface="Arial"/>
              <a:buChar char="•"/>
            </a:pPr>
            <a:r>
              <a:rPr lang="en-US" sz="3399">
                <a:solidFill>
                  <a:srgbClr val="000000"/>
                </a:solidFill>
                <a:latin typeface="Canva Sans"/>
              </a:rPr>
              <a:t>Menggabungkan fitur menjadi (230795, 326)</a:t>
            </a:r>
          </a:p>
          <a:p>
            <a:pPr marL="734059" lvl="1" indent="-367030">
              <a:lnSpc>
                <a:spcPts val="5031"/>
              </a:lnSpc>
              <a:buFont typeface="Arial"/>
              <a:buChar char="•"/>
            </a:pPr>
            <a:r>
              <a:rPr lang="en-US" sz="3399">
                <a:solidFill>
                  <a:srgbClr val="000000"/>
                </a:solidFill>
                <a:latin typeface="Canva Sans"/>
              </a:rPr>
              <a:t>Memisahkan data train dan data test dengan perbandingan 0.80 dan 0.20</a:t>
            </a:r>
          </a:p>
        </p:txBody>
      </p:sp>
      <p:grpSp>
        <p:nvGrpSpPr>
          <p:cNvPr id="14" name="Group 14"/>
          <p:cNvGrpSpPr/>
          <p:nvPr/>
        </p:nvGrpSpPr>
        <p:grpSpPr>
          <a:xfrm rot="-10800000">
            <a:off x="11865513" y="7751113"/>
            <a:ext cx="6070024" cy="2019359"/>
            <a:chOff x="0" y="0"/>
            <a:chExt cx="5168994" cy="1719607"/>
          </a:xfrm>
        </p:grpSpPr>
        <p:sp>
          <p:nvSpPr>
            <p:cNvPr id="15" name="Freeform 15"/>
            <p:cNvSpPr/>
            <p:nvPr/>
          </p:nvSpPr>
          <p:spPr>
            <a:xfrm>
              <a:off x="0" y="0"/>
              <a:ext cx="5168994" cy="1719607"/>
            </a:xfrm>
            <a:custGeom>
              <a:avLst/>
              <a:gdLst/>
              <a:ahLst/>
              <a:cxnLst/>
              <a:rect l="l" t="t" r="r" b="b"/>
              <a:pathLst>
                <a:path w="5168994" h="1719607">
                  <a:moveTo>
                    <a:pt x="5005164" y="0"/>
                  </a:moveTo>
                  <a:lnTo>
                    <a:pt x="0" y="0"/>
                  </a:lnTo>
                  <a:lnTo>
                    <a:pt x="0" y="1719607"/>
                  </a:lnTo>
                  <a:lnTo>
                    <a:pt x="76200" y="1719607"/>
                  </a:lnTo>
                  <a:lnTo>
                    <a:pt x="76200" y="76200"/>
                  </a:lnTo>
                  <a:lnTo>
                    <a:pt x="5168994" y="76200"/>
                  </a:lnTo>
                  <a:lnTo>
                    <a:pt x="5168994" y="0"/>
                  </a:lnTo>
                  <a:close/>
                </a:path>
              </a:pathLst>
            </a:custGeom>
            <a:solidFill>
              <a:srgbClr val="D8A21E"/>
            </a:solidFill>
          </p:spPr>
        </p:sp>
      </p:grpSp>
      <p:sp>
        <p:nvSpPr>
          <p:cNvPr id="16" name="TextBox 16"/>
          <p:cNvSpPr txBox="1"/>
          <p:nvPr/>
        </p:nvSpPr>
        <p:spPr>
          <a:xfrm>
            <a:off x="5737308" y="822579"/>
            <a:ext cx="9303710" cy="2210633"/>
          </a:xfrm>
          <a:prstGeom prst="rect">
            <a:avLst/>
          </a:prstGeom>
        </p:spPr>
        <p:txBody>
          <a:bodyPr lIns="0" tIns="0" rIns="0" bIns="0" rtlCol="0" anchor="t">
            <a:spAutoFit/>
          </a:bodyPr>
          <a:lstStyle/>
          <a:p>
            <a:pPr algn="ctr">
              <a:lnSpc>
                <a:spcPts val="8516"/>
              </a:lnSpc>
            </a:pPr>
            <a:r>
              <a:rPr lang="en-US" sz="8602">
                <a:solidFill>
                  <a:srgbClr val="000000"/>
                </a:solidFill>
                <a:latin typeface="Open Sans Extra Bold"/>
              </a:rPr>
              <a:t>DATA PROCESSING</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11765900" y="4705659"/>
            <a:ext cx="6522100" cy="2610597"/>
            <a:chOff x="0" y="0"/>
            <a:chExt cx="1984585" cy="794369"/>
          </a:xfrm>
        </p:grpSpPr>
        <p:sp>
          <p:nvSpPr>
            <p:cNvPr id="3" name="Freeform 3"/>
            <p:cNvSpPr/>
            <p:nvPr/>
          </p:nvSpPr>
          <p:spPr>
            <a:xfrm>
              <a:off x="0" y="0"/>
              <a:ext cx="1984585" cy="794369"/>
            </a:xfrm>
            <a:custGeom>
              <a:avLst/>
              <a:gdLst/>
              <a:ahLst/>
              <a:cxnLst/>
              <a:rect l="l" t="t" r="r" b="b"/>
              <a:pathLst>
                <a:path w="1984585" h="794369">
                  <a:moveTo>
                    <a:pt x="18992" y="0"/>
                  </a:moveTo>
                  <a:lnTo>
                    <a:pt x="1965593" y="0"/>
                  </a:lnTo>
                  <a:cubicBezTo>
                    <a:pt x="1976082" y="0"/>
                    <a:pt x="1984585" y="8503"/>
                    <a:pt x="1984585" y="18992"/>
                  </a:cubicBezTo>
                  <a:lnTo>
                    <a:pt x="1984585" y="775376"/>
                  </a:lnTo>
                  <a:cubicBezTo>
                    <a:pt x="1984585" y="785865"/>
                    <a:pt x="1976082" y="794369"/>
                    <a:pt x="1965593" y="794369"/>
                  </a:cubicBezTo>
                  <a:lnTo>
                    <a:pt x="18992" y="794369"/>
                  </a:lnTo>
                  <a:cubicBezTo>
                    <a:pt x="13955" y="794369"/>
                    <a:pt x="9125" y="792368"/>
                    <a:pt x="5563" y="788806"/>
                  </a:cubicBezTo>
                  <a:cubicBezTo>
                    <a:pt x="2001" y="785244"/>
                    <a:pt x="0" y="780413"/>
                    <a:pt x="0" y="775376"/>
                  </a:cubicBezTo>
                  <a:lnTo>
                    <a:pt x="0" y="18992"/>
                  </a:lnTo>
                  <a:cubicBezTo>
                    <a:pt x="0" y="8503"/>
                    <a:pt x="8503" y="0"/>
                    <a:pt x="18992"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2312649" y="5587646"/>
            <a:ext cx="5428603" cy="989496"/>
          </a:xfrm>
          <a:prstGeom prst="rect">
            <a:avLst/>
          </a:prstGeom>
        </p:spPr>
        <p:txBody>
          <a:bodyPr lIns="0" tIns="0" rIns="0" bIns="0" rtlCol="0" anchor="t">
            <a:spAutoFit/>
          </a:bodyPr>
          <a:lstStyle/>
          <a:p>
            <a:pPr algn="ctr">
              <a:lnSpc>
                <a:spcPts val="7384"/>
              </a:lnSpc>
            </a:pPr>
            <a:r>
              <a:rPr lang="en-US" sz="7458">
                <a:solidFill>
                  <a:srgbClr val="000000"/>
                </a:solidFill>
                <a:latin typeface="Open Sans Extra Bold"/>
              </a:rPr>
              <a:t>DATA USED</a:t>
            </a:r>
          </a:p>
        </p:txBody>
      </p:sp>
      <p:grpSp>
        <p:nvGrpSpPr>
          <p:cNvPr id="6" name="Group 6"/>
          <p:cNvGrpSpPr/>
          <p:nvPr/>
        </p:nvGrpSpPr>
        <p:grpSpPr>
          <a:xfrm>
            <a:off x="13310613" y="-470247"/>
            <a:ext cx="3175264" cy="2728742"/>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15806596" y="977127"/>
            <a:ext cx="3462671" cy="2998673"/>
            <a:chOff x="0" y="0"/>
            <a:chExt cx="6350000" cy="5499100"/>
          </a:xfrm>
        </p:grpSpPr>
        <p:sp>
          <p:nvSpPr>
            <p:cNvPr id="10" name="Freeform 10"/>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1" name="Group 11"/>
          <p:cNvGrpSpPr/>
          <p:nvPr/>
        </p:nvGrpSpPr>
        <p:grpSpPr>
          <a:xfrm>
            <a:off x="15888860" y="-1918400"/>
            <a:ext cx="3175264" cy="2728742"/>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727888" y="687551"/>
            <a:ext cx="4377726" cy="8967470"/>
          </a:xfrm>
          <a:prstGeom prst="rect">
            <a:avLst/>
          </a:prstGeom>
        </p:spPr>
        <p:txBody>
          <a:bodyPr lIns="0" tIns="0" rIns="0" bIns="0" rtlCol="0" anchor="t">
            <a:spAutoFit/>
          </a:bodyPr>
          <a:lstStyle/>
          <a:p>
            <a:pPr marL="690882" lvl="1" indent="-345441">
              <a:lnSpc>
                <a:spcPts val="4480"/>
              </a:lnSpc>
              <a:buFont typeface="Arial"/>
              <a:buChar char="•"/>
            </a:pPr>
            <a:r>
              <a:rPr lang="en-US" sz="3200" dirty="0" err="1">
                <a:solidFill>
                  <a:srgbClr val="000000"/>
                </a:solidFill>
                <a:latin typeface="Canva Sans Bold"/>
              </a:rPr>
              <a:t>loan_amnt</a:t>
            </a:r>
            <a:endParaRPr lang="en-US" sz="3200" dirty="0">
              <a:solidFill>
                <a:srgbClr val="000000"/>
              </a:solidFill>
              <a:latin typeface="Canva Sans Bold"/>
            </a:endParaRPr>
          </a:p>
          <a:p>
            <a:pPr marL="690882" lvl="1" indent="-345441">
              <a:lnSpc>
                <a:spcPts val="4480"/>
              </a:lnSpc>
              <a:buFont typeface="Arial"/>
              <a:buChar char="•"/>
            </a:pPr>
            <a:r>
              <a:rPr lang="en-US" sz="3200" dirty="0" err="1">
                <a:solidFill>
                  <a:srgbClr val="000000"/>
                </a:solidFill>
                <a:latin typeface="Canva Sans Bold"/>
              </a:rPr>
              <a:t>funded_amnt</a:t>
            </a:r>
            <a:r>
              <a:rPr lang="en-US" sz="3200" dirty="0">
                <a:solidFill>
                  <a:srgbClr val="000000"/>
                </a:solidFill>
                <a:latin typeface="Canva Sans Bold"/>
              </a:rPr>
              <a:t> </a:t>
            </a:r>
          </a:p>
          <a:p>
            <a:pPr marL="690882" lvl="1" indent="-345441">
              <a:lnSpc>
                <a:spcPts val="4480"/>
              </a:lnSpc>
              <a:buFont typeface="Arial"/>
              <a:buChar char="•"/>
            </a:pPr>
            <a:r>
              <a:rPr lang="en-US" sz="3200" dirty="0" err="1">
                <a:solidFill>
                  <a:srgbClr val="000000"/>
                </a:solidFill>
                <a:latin typeface="Canva Sans Bold"/>
              </a:rPr>
              <a:t>funded_amnt_inv</a:t>
            </a:r>
            <a:endParaRPr lang="en-US" sz="3200" dirty="0">
              <a:solidFill>
                <a:srgbClr val="000000"/>
              </a:solidFill>
              <a:latin typeface="Canva Sans Bold"/>
            </a:endParaRPr>
          </a:p>
          <a:p>
            <a:pPr marL="690882" lvl="1" indent="-345441">
              <a:lnSpc>
                <a:spcPts val="4480"/>
              </a:lnSpc>
              <a:buFont typeface="Arial"/>
              <a:buChar char="•"/>
            </a:pPr>
            <a:r>
              <a:rPr lang="en-US" sz="3200" dirty="0">
                <a:solidFill>
                  <a:srgbClr val="000000"/>
                </a:solidFill>
                <a:latin typeface="Canva Sans Bold"/>
              </a:rPr>
              <a:t>term</a:t>
            </a:r>
          </a:p>
          <a:p>
            <a:pPr marL="690882" lvl="1" indent="-345441">
              <a:lnSpc>
                <a:spcPts val="4480"/>
              </a:lnSpc>
              <a:buFont typeface="Arial"/>
              <a:buChar char="•"/>
            </a:pPr>
            <a:r>
              <a:rPr lang="en-US" sz="3200" dirty="0" err="1">
                <a:solidFill>
                  <a:srgbClr val="000000"/>
                </a:solidFill>
                <a:latin typeface="Canva Sans Bold"/>
              </a:rPr>
              <a:t>int_rate</a:t>
            </a:r>
            <a:r>
              <a:rPr lang="en-US" sz="3200" dirty="0">
                <a:solidFill>
                  <a:srgbClr val="000000"/>
                </a:solidFill>
                <a:latin typeface="Canva Sans Bold"/>
              </a:rPr>
              <a:t> </a:t>
            </a:r>
          </a:p>
          <a:p>
            <a:pPr marL="690882" lvl="1" indent="-345441">
              <a:lnSpc>
                <a:spcPts val="4480"/>
              </a:lnSpc>
              <a:buFont typeface="Arial"/>
              <a:buChar char="•"/>
            </a:pPr>
            <a:r>
              <a:rPr lang="en-US" sz="3200" dirty="0">
                <a:solidFill>
                  <a:srgbClr val="000000"/>
                </a:solidFill>
                <a:latin typeface="Canva Sans Bold"/>
              </a:rPr>
              <a:t>installment </a:t>
            </a:r>
          </a:p>
          <a:p>
            <a:pPr marL="690882" lvl="1" indent="-345441">
              <a:lnSpc>
                <a:spcPts val="4480"/>
              </a:lnSpc>
              <a:buFont typeface="Arial"/>
              <a:buChar char="•"/>
            </a:pPr>
            <a:r>
              <a:rPr lang="en-US" sz="3200" dirty="0">
                <a:solidFill>
                  <a:srgbClr val="000000"/>
                </a:solidFill>
                <a:latin typeface="Canva Sans Bold"/>
              </a:rPr>
              <a:t>grade </a:t>
            </a:r>
          </a:p>
          <a:p>
            <a:pPr marL="690882" lvl="1" indent="-345441">
              <a:lnSpc>
                <a:spcPts val="4480"/>
              </a:lnSpc>
              <a:buFont typeface="Arial"/>
              <a:buChar char="•"/>
            </a:pPr>
            <a:r>
              <a:rPr lang="en-US" sz="3200" dirty="0" err="1">
                <a:solidFill>
                  <a:srgbClr val="000000"/>
                </a:solidFill>
                <a:latin typeface="Canva Sans Bold"/>
              </a:rPr>
              <a:t>annual_inc</a:t>
            </a:r>
            <a:endParaRPr lang="en-US" sz="3200" dirty="0">
              <a:solidFill>
                <a:srgbClr val="000000"/>
              </a:solidFill>
              <a:latin typeface="Canva Sans Bold"/>
            </a:endParaRPr>
          </a:p>
          <a:p>
            <a:pPr marL="690882" lvl="1" indent="-345441">
              <a:lnSpc>
                <a:spcPts val="4480"/>
              </a:lnSpc>
              <a:buFont typeface="Arial"/>
              <a:buChar char="•"/>
            </a:pPr>
            <a:r>
              <a:rPr lang="en-US" sz="3200" dirty="0" err="1">
                <a:solidFill>
                  <a:srgbClr val="000000"/>
                </a:solidFill>
                <a:latin typeface="Canva Sans Bold"/>
              </a:rPr>
              <a:t>issue_d</a:t>
            </a:r>
            <a:endParaRPr lang="en-US" sz="3200" dirty="0">
              <a:solidFill>
                <a:srgbClr val="000000"/>
              </a:solidFill>
              <a:latin typeface="Canva Sans Bold"/>
            </a:endParaRPr>
          </a:p>
          <a:p>
            <a:pPr marL="690882" lvl="1" indent="-345441">
              <a:lnSpc>
                <a:spcPts val="4480"/>
              </a:lnSpc>
              <a:buFont typeface="Arial"/>
              <a:buChar char="•"/>
            </a:pPr>
            <a:r>
              <a:rPr lang="en-US" sz="3200" dirty="0" err="1">
                <a:solidFill>
                  <a:srgbClr val="000000"/>
                </a:solidFill>
                <a:latin typeface="Canva Sans Bold"/>
              </a:rPr>
              <a:t>loan_status</a:t>
            </a:r>
            <a:endParaRPr lang="en-US" sz="3200" dirty="0">
              <a:solidFill>
                <a:srgbClr val="000000"/>
              </a:solidFill>
              <a:latin typeface="Canva Sans Bold"/>
            </a:endParaRPr>
          </a:p>
          <a:p>
            <a:pPr marL="690882" lvl="1" indent="-345441">
              <a:lnSpc>
                <a:spcPts val="4480"/>
              </a:lnSpc>
              <a:buFont typeface="Arial"/>
              <a:buChar char="•"/>
            </a:pPr>
            <a:r>
              <a:rPr lang="en-US" sz="3200" dirty="0" err="1">
                <a:solidFill>
                  <a:srgbClr val="000000"/>
                </a:solidFill>
                <a:latin typeface="Canva Sans Bold"/>
              </a:rPr>
              <a:t>dti</a:t>
            </a:r>
            <a:r>
              <a:rPr lang="en-US" sz="3200" dirty="0">
                <a:solidFill>
                  <a:srgbClr val="000000"/>
                </a:solidFill>
                <a:latin typeface="Canva Sans Bold"/>
              </a:rPr>
              <a:t> </a:t>
            </a:r>
          </a:p>
          <a:p>
            <a:pPr marL="690882" lvl="1" indent="-345441">
              <a:lnSpc>
                <a:spcPts val="4480"/>
              </a:lnSpc>
              <a:buFont typeface="Arial"/>
              <a:buChar char="•"/>
            </a:pPr>
            <a:r>
              <a:rPr lang="en-US" sz="3200" dirty="0">
                <a:solidFill>
                  <a:srgbClr val="000000"/>
                </a:solidFill>
                <a:latin typeface="Canva Sans Bold"/>
              </a:rPr>
              <a:t>delinq_2yrs </a:t>
            </a:r>
          </a:p>
          <a:p>
            <a:pPr marL="690882" lvl="1" indent="-345441">
              <a:lnSpc>
                <a:spcPts val="4480"/>
              </a:lnSpc>
              <a:buFont typeface="Arial"/>
              <a:buChar char="•"/>
            </a:pPr>
            <a:r>
              <a:rPr lang="en-US" sz="3200" dirty="0">
                <a:solidFill>
                  <a:srgbClr val="000000"/>
                </a:solidFill>
                <a:latin typeface="Canva Sans Bold"/>
              </a:rPr>
              <a:t>inq_last_6mths </a:t>
            </a:r>
          </a:p>
          <a:p>
            <a:pPr marL="690882" lvl="1" indent="-345441">
              <a:lnSpc>
                <a:spcPts val="4480"/>
              </a:lnSpc>
              <a:buFont typeface="Arial"/>
              <a:buChar char="•"/>
            </a:pPr>
            <a:r>
              <a:rPr lang="en-US" sz="3200" dirty="0" err="1">
                <a:solidFill>
                  <a:srgbClr val="000000"/>
                </a:solidFill>
                <a:latin typeface="Canva Sans Bold"/>
              </a:rPr>
              <a:t>open_acc</a:t>
            </a:r>
            <a:r>
              <a:rPr lang="en-US" sz="3200" dirty="0">
                <a:solidFill>
                  <a:srgbClr val="000000"/>
                </a:solidFill>
                <a:latin typeface="Canva Sans Bold"/>
              </a:rPr>
              <a:t> </a:t>
            </a:r>
          </a:p>
          <a:p>
            <a:pPr marL="690882" lvl="1" indent="-345441">
              <a:lnSpc>
                <a:spcPts val="4480"/>
              </a:lnSpc>
              <a:buFont typeface="Arial"/>
              <a:buChar char="•"/>
            </a:pPr>
            <a:r>
              <a:rPr lang="en-US" sz="3200" dirty="0" err="1">
                <a:solidFill>
                  <a:srgbClr val="000000"/>
                </a:solidFill>
                <a:latin typeface="Canva Sans Bold"/>
              </a:rPr>
              <a:t>revol_bal</a:t>
            </a:r>
            <a:r>
              <a:rPr lang="en-US" sz="3200" dirty="0">
                <a:solidFill>
                  <a:srgbClr val="000000"/>
                </a:solidFill>
                <a:latin typeface="Canva Sans Bold"/>
              </a:rPr>
              <a:t> </a:t>
            </a:r>
          </a:p>
          <a:p>
            <a:pPr marL="690882" lvl="1" indent="-345441">
              <a:lnSpc>
                <a:spcPts val="4480"/>
              </a:lnSpc>
              <a:buFont typeface="Arial"/>
              <a:buChar char="•"/>
            </a:pPr>
            <a:r>
              <a:rPr lang="en-US" sz="3200" dirty="0" err="1">
                <a:solidFill>
                  <a:srgbClr val="000000"/>
                </a:solidFill>
                <a:latin typeface="Canva Sans Bold"/>
              </a:rPr>
              <a:t>revol_util</a:t>
            </a:r>
            <a:endParaRPr lang="en-US" sz="3200" dirty="0">
              <a:solidFill>
                <a:srgbClr val="000000"/>
              </a:solidFill>
              <a:latin typeface="Canva Sans Bold"/>
            </a:endParaRPr>
          </a:p>
        </p:txBody>
      </p:sp>
      <p:sp>
        <p:nvSpPr>
          <p:cNvPr id="15" name="TextBox 15"/>
          <p:cNvSpPr txBox="1"/>
          <p:nvPr/>
        </p:nvSpPr>
        <p:spPr>
          <a:xfrm>
            <a:off x="5345625" y="687551"/>
            <a:ext cx="5232248" cy="8405495"/>
          </a:xfrm>
          <a:prstGeom prst="rect">
            <a:avLst/>
          </a:prstGeom>
        </p:spPr>
        <p:txBody>
          <a:bodyPr lIns="0" tIns="0" rIns="0" bIns="0" rtlCol="0" anchor="t">
            <a:spAutoFit/>
          </a:bodyPr>
          <a:lstStyle/>
          <a:p>
            <a:pPr marL="690882" lvl="1" indent="-345441">
              <a:lnSpc>
                <a:spcPts val="4480"/>
              </a:lnSpc>
              <a:buFont typeface="Arial"/>
              <a:buChar char="•"/>
            </a:pPr>
            <a:r>
              <a:rPr lang="en-US" sz="3200">
                <a:solidFill>
                  <a:srgbClr val="000000"/>
                </a:solidFill>
                <a:latin typeface="Canva Sans Bold"/>
              </a:rPr>
              <a:t>total_acc </a:t>
            </a:r>
          </a:p>
          <a:p>
            <a:pPr marL="690882" lvl="1" indent="-345441">
              <a:lnSpc>
                <a:spcPts val="4480"/>
              </a:lnSpc>
              <a:buFont typeface="Arial"/>
              <a:buChar char="•"/>
            </a:pPr>
            <a:r>
              <a:rPr lang="en-US" sz="3200">
                <a:solidFill>
                  <a:srgbClr val="000000"/>
                </a:solidFill>
                <a:latin typeface="Canva Sans Bold"/>
              </a:rPr>
              <a:t>out_prncp </a:t>
            </a:r>
          </a:p>
          <a:p>
            <a:pPr marL="690882" lvl="1" indent="-345441">
              <a:lnSpc>
                <a:spcPts val="4480"/>
              </a:lnSpc>
              <a:buFont typeface="Arial"/>
              <a:buChar char="•"/>
            </a:pPr>
            <a:r>
              <a:rPr lang="en-US" sz="3200">
                <a:solidFill>
                  <a:srgbClr val="000000"/>
                </a:solidFill>
                <a:latin typeface="Canva Sans Bold"/>
              </a:rPr>
              <a:t>out_prncp_inv </a:t>
            </a:r>
          </a:p>
          <a:p>
            <a:pPr marL="690882" lvl="1" indent="-345441">
              <a:lnSpc>
                <a:spcPts val="4480"/>
              </a:lnSpc>
              <a:buFont typeface="Arial"/>
              <a:buChar char="•"/>
            </a:pPr>
            <a:r>
              <a:rPr lang="en-US" sz="3200">
                <a:solidFill>
                  <a:srgbClr val="000000"/>
                </a:solidFill>
                <a:latin typeface="Canva Sans Bold"/>
              </a:rPr>
              <a:t>total_pymnt</a:t>
            </a:r>
          </a:p>
          <a:p>
            <a:pPr marL="690882" lvl="1" indent="-345441">
              <a:lnSpc>
                <a:spcPts val="4480"/>
              </a:lnSpc>
              <a:buFont typeface="Arial"/>
              <a:buChar char="•"/>
            </a:pPr>
            <a:r>
              <a:rPr lang="en-US" sz="3200">
                <a:solidFill>
                  <a:srgbClr val="000000"/>
                </a:solidFill>
                <a:latin typeface="Canva Sans Bold"/>
              </a:rPr>
              <a:t>total_pymnt_inv</a:t>
            </a:r>
          </a:p>
          <a:p>
            <a:pPr marL="690882" lvl="1" indent="-345441">
              <a:lnSpc>
                <a:spcPts val="4480"/>
              </a:lnSpc>
              <a:buFont typeface="Arial"/>
              <a:buChar char="•"/>
            </a:pPr>
            <a:r>
              <a:rPr lang="en-US" sz="3200">
                <a:solidFill>
                  <a:srgbClr val="000000"/>
                </a:solidFill>
                <a:latin typeface="Canva Sans Bold"/>
              </a:rPr>
              <a:t>total_rec_prncp</a:t>
            </a:r>
          </a:p>
          <a:p>
            <a:pPr marL="690882" lvl="1" indent="-345441">
              <a:lnSpc>
                <a:spcPts val="4480"/>
              </a:lnSpc>
              <a:buFont typeface="Arial"/>
              <a:buChar char="•"/>
            </a:pPr>
            <a:r>
              <a:rPr lang="en-US" sz="3200">
                <a:solidFill>
                  <a:srgbClr val="000000"/>
                </a:solidFill>
                <a:latin typeface="Canva Sans Bold"/>
              </a:rPr>
              <a:t>total_rec_int </a:t>
            </a:r>
          </a:p>
          <a:p>
            <a:pPr marL="690882" lvl="1" indent="-345441">
              <a:lnSpc>
                <a:spcPts val="4480"/>
              </a:lnSpc>
              <a:buFont typeface="Arial"/>
              <a:buChar char="•"/>
            </a:pPr>
            <a:r>
              <a:rPr lang="en-US" sz="3200">
                <a:solidFill>
                  <a:srgbClr val="000000"/>
                </a:solidFill>
                <a:latin typeface="Canva Sans Bold"/>
              </a:rPr>
              <a:t>total_rec_late_fee</a:t>
            </a:r>
          </a:p>
          <a:p>
            <a:pPr marL="690882" lvl="1" indent="-345441">
              <a:lnSpc>
                <a:spcPts val="4480"/>
              </a:lnSpc>
              <a:buFont typeface="Arial"/>
              <a:buChar char="•"/>
            </a:pPr>
            <a:r>
              <a:rPr lang="en-US" sz="3200">
                <a:solidFill>
                  <a:srgbClr val="000000"/>
                </a:solidFill>
                <a:latin typeface="Canva Sans Bold"/>
              </a:rPr>
              <a:t>recoveries </a:t>
            </a:r>
          </a:p>
          <a:p>
            <a:pPr marL="690882" lvl="1" indent="-345441">
              <a:lnSpc>
                <a:spcPts val="4480"/>
              </a:lnSpc>
              <a:buFont typeface="Arial"/>
              <a:buChar char="•"/>
            </a:pPr>
            <a:r>
              <a:rPr lang="en-US" sz="3200">
                <a:solidFill>
                  <a:srgbClr val="000000"/>
                </a:solidFill>
                <a:latin typeface="Canva Sans Bold"/>
              </a:rPr>
              <a:t>collection_recovery_ </a:t>
            </a:r>
          </a:p>
          <a:p>
            <a:pPr marL="690882" lvl="1" indent="-345441">
              <a:lnSpc>
                <a:spcPts val="4480"/>
              </a:lnSpc>
              <a:buFont typeface="Arial"/>
              <a:buChar char="•"/>
            </a:pPr>
            <a:r>
              <a:rPr lang="en-US" sz="3200">
                <a:solidFill>
                  <a:srgbClr val="000000"/>
                </a:solidFill>
                <a:latin typeface="Canva Sans Bold"/>
              </a:rPr>
              <a:t>last_pymnt_d </a:t>
            </a:r>
          </a:p>
          <a:p>
            <a:pPr marL="690882" lvl="1" indent="-345441">
              <a:lnSpc>
                <a:spcPts val="4480"/>
              </a:lnSpc>
              <a:buFont typeface="Arial"/>
              <a:buChar char="•"/>
            </a:pPr>
            <a:r>
              <a:rPr lang="en-US" sz="3200">
                <a:solidFill>
                  <a:srgbClr val="000000"/>
                </a:solidFill>
                <a:latin typeface="Canva Sans Bold"/>
              </a:rPr>
              <a:t>last_pymnt_amnt  </a:t>
            </a:r>
          </a:p>
          <a:p>
            <a:pPr marL="690882" lvl="1" indent="-345441">
              <a:lnSpc>
                <a:spcPts val="4480"/>
              </a:lnSpc>
              <a:buFont typeface="Arial"/>
              <a:buChar char="•"/>
            </a:pPr>
            <a:r>
              <a:rPr lang="en-US" sz="3200">
                <a:solidFill>
                  <a:srgbClr val="000000"/>
                </a:solidFill>
                <a:latin typeface="Canva Sans Bold"/>
              </a:rPr>
              <a:t>last_pymnt_pull_d </a:t>
            </a:r>
          </a:p>
          <a:p>
            <a:pPr marL="690882" lvl="1" indent="-345441">
              <a:lnSpc>
                <a:spcPts val="4480"/>
              </a:lnSpc>
              <a:buFont typeface="Arial"/>
              <a:buChar char="•"/>
            </a:pPr>
            <a:r>
              <a:rPr lang="en-US" sz="3200">
                <a:solidFill>
                  <a:srgbClr val="000000"/>
                </a:solidFill>
                <a:latin typeface="Canva Sans Bold"/>
              </a:rPr>
              <a:t>tot_cur_bal </a:t>
            </a:r>
          </a:p>
          <a:p>
            <a:pPr marL="690882" lvl="1" indent="-345441">
              <a:lnSpc>
                <a:spcPts val="4480"/>
              </a:lnSpc>
              <a:buFont typeface="Arial"/>
              <a:buChar char="•"/>
            </a:pPr>
            <a:r>
              <a:rPr lang="en-US" sz="3200">
                <a:solidFill>
                  <a:srgbClr val="000000"/>
                </a:solidFill>
                <a:latin typeface="Canva Sans Bold"/>
              </a:rPr>
              <a:t>total_rev_hi_lim</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864055" y="1016129"/>
            <a:ext cx="11815831" cy="1600880"/>
            <a:chOff x="0" y="0"/>
            <a:chExt cx="3312505" cy="448798"/>
          </a:xfrm>
        </p:grpSpPr>
        <p:sp>
          <p:nvSpPr>
            <p:cNvPr id="3" name="Freeform 3"/>
            <p:cNvSpPr/>
            <p:nvPr/>
          </p:nvSpPr>
          <p:spPr>
            <a:xfrm>
              <a:off x="0" y="0"/>
              <a:ext cx="3312506" cy="448798"/>
            </a:xfrm>
            <a:custGeom>
              <a:avLst/>
              <a:gdLst/>
              <a:ahLst/>
              <a:cxnLst/>
              <a:rect l="l" t="t" r="r" b="b"/>
              <a:pathLst>
                <a:path w="3312506" h="448798">
                  <a:moveTo>
                    <a:pt x="10483" y="0"/>
                  </a:moveTo>
                  <a:lnTo>
                    <a:pt x="3302022" y="0"/>
                  </a:lnTo>
                  <a:cubicBezTo>
                    <a:pt x="3307812" y="0"/>
                    <a:pt x="3312506" y="4694"/>
                    <a:pt x="3312506" y="10483"/>
                  </a:cubicBezTo>
                  <a:lnTo>
                    <a:pt x="3312506" y="438315"/>
                  </a:lnTo>
                  <a:cubicBezTo>
                    <a:pt x="3312506" y="441095"/>
                    <a:pt x="3311401" y="443762"/>
                    <a:pt x="3309435" y="445728"/>
                  </a:cubicBezTo>
                  <a:cubicBezTo>
                    <a:pt x="3307469" y="447694"/>
                    <a:pt x="3304803" y="448798"/>
                    <a:pt x="3302022" y="448798"/>
                  </a:cubicBezTo>
                  <a:lnTo>
                    <a:pt x="10483" y="448798"/>
                  </a:lnTo>
                  <a:cubicBezTo>
                    <a:pt x="4694" y="448798"/>
                    <a:pt x="0" y="444105"/>
                    <a:pt x="0" y="438315"/>
                  </a:cubicBezTo>
                  <a:lnTo>
                    <a:pt x="0" y="10483"/>
                  </a:lnTo>
                  <a:cubicBezTo>
                    <a:pt x="0" y="4694"/>
                    <a:pt x="4694" y="0"/>
                    <a:pt x="10483"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4920425" y="3120081"/>
            <a:ext cx="4677751" cy="4050932"/>
            <a:chOff x="0" y="0"/>
            <a:chExt cx="6350000" cy="5499100"/>
          </a:xfrm>
        </p:grpSpPr>
        <p:sp>
          <p:nvSpPr>
            <p:cNvPr id="6" name="Freeform 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26982" b="-26982"/>
              </a:stretch>
            </a:blipFill>
          </p:spPr>
        </p:sp>
      </p:grpSp>
      <p:grpSp>
        <p:nvGrpSpPr>
          <p:cNvPr id="7" name="Group 7"/>
          <p:cNvGrpSpPr/>
          <p:nvPr/>
        </p:nvGrpSpPr>
        <p:grpSpPr>
          <a:xfrm>
            <a:off x="14920425" y="-910426"/>
            <a:ext cx="4483620" cy="3853111"/>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4966638" y="7344315"/>
            <a:ext cx="4483620" cy="3853111"/>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solidFill>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0" y="9270871"/>
            <a:ext cx="7412946" cy="0"/>
          </a:xfrm>
          <a:prstGeom prst="line">
            <a:avLst/>
          </a:prstGeom>
          <a:ln w="95250" cap="flat">
            <a:solidFill>
              <a:srgbClr val="D8A21E"/>
            </a:solidFill>
            <a:prstDash val="solid"/>
            <a:headEnd type="none" w="sm" len="sm"/>
            <a:tailEnd type="none" w="sm" len="sm"/>
          </a:ln>
        </p:spPr>
      </p:sp>
      <p:sp>
        <p:nvSpPr>
          <p:cNvPr id="14" name="TextBox 14"/>
          <p:cNvSpPr txBox="1"/>
          <p:nvPr/>
        </p:nvSpPr>
        <p:spPr>
          <a:xfrm>
            <a:off x="821882" y="1287991"/>
            <a:ext cx="9018014" cy="1253087"/>
          </a:xfrm>
          <a:prstGeom prst="rect">
            <a:avLst/>
          </a:prstGeom>
        </p:spPr>
        <p:txBody>
          <a:bodyPr lIns="0" tIns="0" rIns="0" bIns="0" rtlCol="0" anchor="t">
            <a:spAutoFit/>
          </a:bodyPr>
          <a:lstStyle/>
          <a:p>
            <a:pPr algn="ctr">
              <a:lnSpc>
                <a:spcPts val="9390"/>
              </a:lnSpc>
            </a:pPr>
            <a:r>
              <a:rPr lang="en-US" sz="9484">
                <a:solidFill>
                  <a:srgbClr val="000000"/>
                </a:solidFill>
                <a:latin typeface="Open Sans Extra Bold"/>
              </a:rPr>
              <a:t>METHOD</a:t>
            </a:r>
          </a:p>
        </p:txBody>
      </p:sp>
      <p:sp>
        <p:nvSpPr>
          <p:cNvPr id="15" name="TextBox 15"/>
          <p:cNvSpPr txBox="1"/>
          <p:nvPr/>
        </p:nvSpPr>
        <p:spPr>
          <a:xfrm>
            <a:off x="334726" y="2940073"/>
            <a:ext cx="14156439" cy="5950585"/>
          </a:xfrm>
          <a:prstGeom prst="rect">
            <a:avLst/>
          </a:prstGeom>
        </p:spPr>
        <p:txBody>
          <a:bodyPr lIns="0" tIns="0" rIns="0" bIns="0" rtlCol="0" anchor="t">
            <a:spAutoFit/>
          </a:bodyPr>
          <a:lstStyle/>
          <a:p>
            <a:pPr>
              <a:lnSpc>
                <a:spcPts val="4340"/>
              </a:lnSpc>
            </a:pPr>
            <a:r>
              <a:rPr lang="en-US" sz="3100">
                <a:solidFill>
                  <a:srgbClr val="000000"/>
                </a:solidFill>
                <a:latin typeface="Canva Sans"/>
              </a:rPr>
              <a:t>XGBoost (Extreme Gradient Boosting) merupakan algoritma ensemble yang sangat populer dan kuat dengan menggabungkan beberapa model prediksi sederhana (weak learners) menjadi model yang kuat (strong learner). Kelebihan XGBoost dan alasan mengapa model ini sangat cocok :</a:t>
            </a:r>
          </a:p>
          <a:p>
            <a:pPr marL="669293" lvl="1" indent="-334646">
              <a:lnSpc>
                <a:spcPts val="4340"/>
              </a:lnSpc>
              <a:buFont typeface="Arial"/>
              <a:buChar char="•"/>
            </a:pPr>
            <a:r>
              <a:rPr lang="en-US" sz="3100">
                <a:solidFill>
                  <a:srgbClr val="000000"/>
                </a:solidFill>
                <a:latin typeface="Canva Sans"/>
              </a:rPr>
              <a:t>Kemampuan Akurasi Tinggi</a:t>
            </a:r>
          </a:p>
          <a:p>
            <a:pPr marL="669293" lvl="1" indent="-334646">
              <a:lnSpc>
                <a:spcPts val="4340"/>
              </a:lnSpc>
              <a:buFont typeface="Arial"/>
              <a:buChar char="•"/>
            </a:pPr>
            <a:r>
              <a:rPr lang="en-US" sz="3100">
                <a:solidFill>
                  <a:srgbClr val="000000"/>
                </a:solidFill>
                <a:latin typeface="Canva Sans"/>
              </a:rPr>
              <a:t>Penanganan Data Tidak Seimbang</a:t>
            </a:r>
          </a:p>
          <a:p>
            <a:pPr marL="669293" lvl="1" indent="-334646">
              <a:lnSpc>
                <a:spcPts val="4340"/>
              </a:lnSpc>
              <a:buFont typeface="Arial"/>
              <a:buChar char="•"/>
            </a:pPr>
            <a:r>
              <a:rPr lang="en-US" sz="3100">
                <a:solidFill>
                  <a:srgbClr val="000000"/>
                </a:solidFill>
                <a:latin typeface="Canva Sans"/>
              </a:rPr>
              <a:t>Regularisasi dan Pengendalian Overfitting</a:t>
            </a:r>
          </a:p>
          <a:p>
            <a:pPr marL="669293" lvl="1" indent="-334646">
              <a:lnSpc>
                <a:spcPts val="4340"/>
              </a:lnSpc>
              <a:buFont typeface="Arial"/>
              <a:buChar char="•"/>
            </a:pPr>
            <a:r>
              <a:rPr lang="en-US" sz="3100">
                <a:solidFill>
                  <a:srgbClr val="000000"/>
                </a:solidFill>
                <a:latin typeface="Canva Sans"/>
              </a:rPr>
              <a:t>Kecepatan dan Efisiensi</a:t>
            </a:r>
          </a:p>
          <a:p>
            <a:pPr marL="669293" lvl="1" indent="-334646">
              <a:lnSpc>
                <a:spcPts val="4340"/>
              </a:lnSpc>
              <a:buFont typeface="Arial"/>
              <a:buChar char="•"/>
            </a:pPr>
            <a:r>
              <a:rPr lang="en-US" sz="3100">
                <a:solidFill>
                  <a:srgbClr val="000000"/>
                </a:solidFill>
                <a:latin typeface="Canva Sans"/>
              </a:rPr>
              <a:t>Kemampuan Penanganan Fitur yang Hilang</a:t>
            </a:r>
          </a:p>
          <a:p>
            <a:pPr marL="669293" lvl="1" indent="-334646">
              <a:lnSpc>
                <a:spcPts val="4340"/>
              </a:lnSpc>
              <a:buFont typeface="Arial"/>
              <a:buChar char="•"/>
            </a:pPr>
            <a:r>
              <a:rPr lang="en-US" sz="3100">
                <a:solidFill>
                  <a:srgbClr val="000000"/>
                </a:solidFill>
                <a:latin typeface="Canva Sans"/>
              </a:rPr>
              <a:t>Interpretabilitas dan Feature Importance</a:t>
            </a:r>
          </a:p>
          <a:p>
            <a:pPr marL="669293" lvl="1" indent="-334646">
              <a:lnSpc>
                <a:spcPts val="4340"/>
              </a:lnSpc>
              <a:buFont typeface="Arial"/>
              <a:buChar char="•"/>
            </a:pPr>
            <a:r>
              <a:rPr lang="en-US" sz="3100">
                <a:solidFill>
                  <a:srgbClr val="000000"/>
                </a:solidFill>
                <a:latin typeface="Canva Sans"/>
              </a:rPr>
              <a:t>Skalabilitas dan Portabilitas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364528" y="652573"/>
            <a:ext cx="11815831" cy="1600880"/>
            <a:chOff x="0" y="0"/>
            <a:chExt cx="3312505" cy="448798"/>
          </a:xfrm>
        </p:grpSpPr>
        <p:sp>
          <p:nvSpPr>
            <p:cNvPr id="3" name="Freeform 3"/>
            <p:cNvSpPr/>
            <p:nvPr/>
          </p:nvSpPr>
          <p:spPr>
            <a:xfrm>
              <a:off x="0" y="0"/>
              <a:ext cx="3312506" cy="448798"/>
            </a:xfrm>
            <a:custGeom>
              <a:avLst/>
              <a:gdLst/>
              <a:ahLst/>
              <a:cxnLst/>
              <a:rect l="l" t="t" r="r" b="b"/>
              <a:pathLst>
                <a:path w="3312506" h="448798">
                  <a:moveTo>
                    <a:pt x="10483" y="0"/>
                  </a:moveTo>
                  <a:lnTo>
                    <a:pt x="3302022" y="0"/>
                  </a:lnTo>
                  <a:cubicBezTo>
                    <a:pt x="3307812" y="0"/>
                    <a:pt x="3312506" y="4694"/>
                    <a:pt x="3312506" y="10483"/>
                  </a:cubicBezTo>
                  <a:lnTo>
                    <a:pt x="3312506" y="438315"/>
                  </a:lnTo>
                  <a:cubicBezTo>
                    <a:pt x="3312506" y="441095"/>
                    <a:pt x="3311401" y="443762"/>
                    <a:pt x="3309435" y="445728"/>
                  </a:cubicBezTo>
                  <a:cubicBezTo>
                    <a:pt x="3307469" y="447694"/>
                    <a:pt x="3304803" y="448798"/>
                    <a:pt x="3302022" y="448798"/>
                  </a:cubicBezTo>
                  <a:lnTo>
                    <a:pt x="10483" y="448798"/>
                  </a:lnTo>
                  <a:cubicBezTo>
                    <a:pt x="4694" y="448798"/>
                    <a:pt x="0" y="444105"/>
                    <a:pt x="0" y="438315"/>
                  </a:cubicBezTo>
                  <a:lnTo>
                    <a:pt x="0" y="10483"/>
                  </a:lnTo>
                  <a:cubicBezTo>
                    <a:pt x="0" y="4694"/>
                    <a:pt x="4694" y="0"/>
                    <a:pt x="10483"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4920425" y="3120081"/>
            <a:ext cx="4677751" cy="4050932"/>
            <a:chOff x="0" y="0"/>
            <a:chExt cx="6350000" cy="5499100"/>
          </a:xfrm>
        </p:grpSpPr>
        <p:sp>
          <p:nvSpPr>
            <p:cNvPr id="6" name="Freeform 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l="-7733" r="-7733"/>
              </a:stretch>
            </a:blipFill>
          </p:spPr>
        </p:sp>
      </p:grpSp>
      <p:grpSp>
        <p:nvGrpSpPr>
          <p:cNvPr id="7" name="Group 7"/>
          <p:cNvGrpSpPr/>
          <p:nvPr/>
        </p:nvGrpSpPr>
        <p:grpSpPr>
          <a:xfrm>
            <a:off x="14920425" y="-910426"/>
            <a:ext cx="4483620" cy="3853111"/>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4966638" y="7344315"/>
            <a:ext cx="4483620" cy="3853111"/>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solidFill>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0" y="10239375"/>
            <a:ext cx="7412946" cy="0"/>
          </a:xfrm>
          <a:prstGeom prst="line">
            <a:avLst/>
          </a:prstGeom>
          <a:ln w="95250" cap="flat">
            <a:solidFill>
              <a:srgbClr val="D8A21E"/>
            </a:solidFill>
            <a:prstDash val="solid"/>
            <a:headEnd type="none" w="sm" len="sm"/>
            <a:tailEnd type="none" w="sm" len="sm"/>
          </a:ln>
        </p:spPr>
      </p:sp>
      <p:grpSp>
        <p:nvGrpSpPr>
          <p:cNvPr id="14" name="Group 14"/>
          <p:cNvGrpSpPr/>
          <p:nvPr/>
        </p:nvGrpSpPr>
        <p:grpSpPr>
          <a:xfrm>
            <a:off x="-364528" y="3229461"/>
            <a:ext cx="6685358" cy="5986281"/>
            <a:chOff x="0" y="0"/>
            <a:chExt cx="8913810" cy="7981708"/>
          </a:xfrm>
        </p:grpSpPr>
        <p:sp>
          <p:nvSpPr>
            <p:cNvPr id="15" name="Freeform 15"/>
            <p:cNvSpPr/>
            <p:nvPr/>
          </p:nvSpPr>
          <p:spPr>
            <a:xfrm>
              <a:off x="1757940" y="0"/>
              <a:ext cx="7155870" cy="7155870"/>
            </a:xfrm>
            <a:custGeom>
              <a:avLst/>
              <a:gdLst/>
              <a:ahLst/>
              <a:cxnLst/>
              <a:rect l="l" t="t" r="r" b="b"/>
              <a:pathLst>
                <a:path w="7155870" h="7155870">
                  <a:moveTo>
                    <a:pt x="0" y="0"/>
                  </a:moveTo>
                  <a:lnTo>
                    <a:pt x="7155870" y="0"/>
                  </a:lnTo>
                  <a:lnTo>
                    <a:pt x="7155870" y="7155870"/>
                  </a:lnTo>
                  <a:lnTo>
                    <a:pt x="0" y="71558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6" name="TextBox 16"/>
            <p:cNvSpPr txBox="1"/>
            <p:nvPr/>
          </p:nvSpPr>
          <p:spPr>
            <a:xfrm>
              <a:off x="2236195" y="1608885"/>
              <a:ext cx="2376373" cy="633633"/>
            </a:xfrm>
            <a:prstGeom prst="rect">
              <a:avLst/>
            </a:prstGeom>
          </p:spPr>
          <p:txBody>
            <a:bodyPr lIns="0" tIns="0" rIns="0" bIns="0" rtlCol="0" anchor="t">
              <a:spAutoFit/>
            </a:bodyPr>
            <a:lstStyle/>
            <a:p>
              <a:pPr algn="ctr">
                <a:lnSpc>
                  <a:spcPts val="4006"/>
                </a:lnSpc>
              </a:pPr>
              <a:r>
                <a:rPr lang="en-US" sz="2861">
                  <a:solidFill>
                    <a:srgbClr val="FEFEFE"/>
                  </a:solidFill>
                  <a:latin typeface="Canva Sans Bold"/>
                </a:rPr>
                <a:t>9088</a:t>
              </a:r>
            </a:p>
          </p:txBody>
        </p:sp>
        <p:sp>
          <p:nvSpPr>
            <p:cNvPr id="17" name="TextBox 17"/>
            <p:cNvSpPr txBox="1"/>
            <p:nvPr/>
          </p:nvSpPr>
          <p:spPr>
            <a:xfrm>
              <a:off x="5936547" y="4846429"/>
              <a:ext cx="2376373" cy="633633"/>
            </a:xfrm>
            <a:prstGeom prst="rect">
              <a:avLst/>
            </a:prstGeom>
          </p:spPr>
          <p:txBody>
            <a:bodyPr lIns="0" tIns="0" rIns="0" bIns="0" rtlCol="0" anchor="t">
              <a:spAutoFit/>
            </a:bodyPr>
            <a:lstStyle/>
            <a:p>
              <a:pPr algn="ctr">
                <a:lnSpc>
                  <a:spcPts val="4006"/>
                </a:lnSpc>
              </a:pPr>
              <a:r>
                <a:rPr lang="en-US" sz="2861">
                  <a:solidFill>
                    <a:srgbClr val="FEFEFE"/>
                  </a:solidFill>
                  <a:latin typeface="Canva Sans Bold"/>
                </a:rPr>
                <a:t>36907</a:t>
              </a:r>
            </a:p>
          </p:txBody>
        </p:sp>
        <p:sp>
          <p:nvSpPr>
            <p:cNvPr id="18" name="TextBox 18"/>
            <p:cNvSpPr txBox="1"/>
            <p:nvPr/>
          </p:nvSpPr>
          <p:spPr>
            <a:xfrm>
              <a:off x="2466916" y="4846429"/>
              <a:ext cx="2376373" cy="633633"/>
            </a:xfrm>
            <a:prstGeom prst="rect">
              <a:avLst/>
            </a:prstGeom>
          </p:spPr>
          <p:txBody>
            <a:bodyPr lIns="0" tIns="0" rIns="0" bIns="0" rtlCol="0" anchor="t">
              <a:spAutoFit/>
            </a:bodyPr>
            <a:lstStyle/>
            <a:p>
              <a:pPr algn="ctr">
                <a:lnSpc>
                  <a:spcPts val="4006"/>
                </a:lnSpc>
              </a:pPr>
              <a:r>
                <a:rPr lang="en-US" sz="2861">
                  <a:solidFill>
                    <a:srgbClr val="000000"/>
                  </a:solidFill>
                  <a:latin typeface="Canva Sans Bold"/>
                </a:rPr>
                <a:t>41</a:t>
              </a:r>
            </a:p>
          </p:txBody>
        </p:sp>
        <p:sp>
          <p:nvSpPr>
            <p:cNvPr id="19" name="TextBox 19"/>
            <p:cNvSpPr txBox="1"/>
            <p:nvPr/>
          </p:nvSpPr>
          <p:spPr>
            <a:xfrm>
              <a:off x="5936547" y="1608885"/>
              <a:ext cx="2376373" cy="633633"/>
            </a:xfrm>
            <a:prstGeom prst="rect">
              <a:avLst/>
            </a:prstGeom>
          </p:spPr>
          <p:txBody>
            <a:bodyPr lIns="0" tIns="0" rIns="0" bIns="0" rtlCol="0" anchor="t">
              <a:spAutoFit/>
            </a:bodyPr>
            <a:lstStyle/>
            <a:p>
              <a:pPr algn="ctr">
                <a:lnSpc>
                  <a:spcPts val="4006"/>
                </a:lnSpc>
              </a:pPr>
              <a:r>
                <a:rPr lang="en-US" sz="2861">
                  <a:solidFill>
                    <a:srgbClr val="000000"/>
                  </a:solidFill>
                  <a:latin typeface="Canva Sans Bold"/>
                </a:rPr>
                <a:t>123</a:t>
              </a:r>
            </a:p>
          </p:txBody>
        </p:sp>
        <p:sp>
          <p:nvSpPr>
            <p:cNvPr id="20" name="TextBox 20"/>
            <p:cNvSpPr txBox="1"/>
            <p:nvPr/>
          </p:nvSpPr>
          <p:spPr>
            <a:xfrm>
              <a:off x="6022695" y="7349607"/>
              <a:ext cx="2376373" cy="632101"/>
            </a:xfrm>
            <a:prstGeom prst="rect">
              <a:avLst/>
            </a:prstGeom>
          </p:spPr>
          <p:txBody>
            <a:bodyPr lIns="0" tIns="0" rIns="0" bIns="0" rtlCol="0" anchor="t">
              <a:spAutoFit/>
            </a:bodyPr>
            <a:lstStyle/>
            <a:p>
              <a:pPr algn="ctr">
                <a:lnSpc>
                  <a:spcPts val="4006"/>
                </a:lnSpc>
              </a:pPr>
              <a:r>
                <a:rPr lang="en-US" sz="2861">
                  <a:solidFill>
                    <a:srgbClr val="000000"/>
                  </a:solidFill>
                  <a:latin typeface="Canva Sans Bold"/>
                </a:rPr>
                <a:t>1</a:t>
              </a:r>
            </a:p>
          </p:txBody>
        </p:sp>
        <p:sp>
          <p:nvSpPr>
            <p:cNvPr id="21" name="TextBox 21"/>
            <p:cNvSpPr txBox="1"/>
            <p:nvPr/>
          </p:nvSpPr>
          <p:spPr>
            <a:xfrm>
              <a:off x="2376373" y="7349607"/>
              <a:ext cx="2376373" cy="632101"/>
            </a:xfrm>
            <a:prstGeom prst="rect">
              <a:avLst/>
            </a:prstGeom>
          </p:spPr>
          <p:txBody>
            <a:bodyPr lIns="0" tIns="0" rIns="0" bIns="0" rtlCol="0" anchor="t">
              <a:spAutoFit/>
            </a:bodyPr>
            <a:lstStyle/>
            <a:p>
              <a:pPr algn="ctr">
                <a:lnSpc>
                  <a:spcPts val="4006"/>
                </a:lnSpc>
              </a:pPr>
              <a:r>
                <a:rPr lang="en-US" sz="2861">
                  <a:solidFill>
                    <a:srgbClr val="000000"/>
                  </a:solidFill>
                  <a:latin typeface="Canva Sans Bold"/>
                </a:rPr>
                <a:t>0</a:t>
              </a:r>
            </a:p>
          </p:txBody>
        </p:sp>
        <p:sp>
          <p:nvSpPr>
            <p:cNvPr id="22" name="TextBox 22"/>
            <p:cNvSpPr txBox="1"/>
            <p:nvPr/>
          </p:nvSpPr>
          <p:spPr>
            <a:xfrm>
              <a:off x="0" y="5203860"/>
              <a:ext cx="2376373" cy="632101"/>
            </a:xfrm>
            <a:prstGeom prst="rect">
              <a:avLst/>
            </a:prstGeom>
          </p:spPr>
          <p:txBody>
            <a:bodyPr lIns="0" tIns="0" rIns="0" bIns="0" rtlCol="0" anchor="t">
              <a:spAutoFit/>
            </a:bodyPr>
            <a:lstStyle/>
            <a:p>
              <a:pPr algn="ctr">
                <a:lnSpc>
                  <a:spcPts val="4006"/>
                </a:lnSpc>
              </a:pPr>
              <a:r>
                <a:rPr lang="en-US" sz="2861">
                  <a:solidFill>
                    <a:srgbClr val="000000"/>
                  </a:solidFill>
                  <a:latin typeface="Canva Sans Bold"/>
                </a:rPr>
                <a:t>1</a:t>
              </a:r>
            </a:p>
          </p:txBody>
        </p:sp>
        <p:sp>
          <p:nvSpPr>
            <p:cNvPr id="23" name="TextBox 23"/>
            <p:cNvSpPr txBox="1"/>
            <p:nvPr/>
          </p:nvSpPr>
          <p:spPr>
            <a:xfrm>
              <a:off x="0" y="1549736"/>
              <a:ext cx="2376373" cy="632101"/>
            </a:xfrm>
            <a:prstGeom prst="rect">
              <a:avLst/>
            </a:prstGeom>
          </p:spPr>
          <p:txBody>
            <a:bodyPr lIns="0" tIns="0" rIns="0" bIns="0" rtlCol="0" anchor="t">
              <a:spAutoFit/>
            </a:bodyPr>
            <a:lstStyle/>
            <a:p>
              <a:pPr algn="ctr">
                <a:lnSpc>
                  <a:spcPts val="4006"/>
                </a:lnSpc>
              </a:pPr>
              <a:r>
                <a:rPr lang="en-US" sz="2861">
                  <a:solidFill>
                    <a:srgbClr val="000000"/>
                  </a:solidFill>
                  <a:latin typeface="Canva Sans Bold"/>
                </a:rPr>
                <a:t>0</a:t>
              </a:r>
            </a:p>
          </p:txBody>
        </p:sp>
      </p:grpSp>
      <p:sp>
        <p:nvSpPr>
          <p:cNvPr id="24" name="AutoShape 24"/>
          <p:cNvSpPr/>
          <p:nvPr/>
        </p:nvSpPr>
        <p:spPr>
          <a:xfrm>
            <a:off x="7157452" y="7218638"/>
            <a:ext cx="7412946" cy="0"/>
          </a:xfrm>
          <a:prstGeom prst="line">
            <a:avLst/>
          </a:prstGeom>
          <a:ln w="95250" cap="flat">
            <a:solidFill>
              <a:srgbClr val="D8A21E"/>
            </a:solidFill>
            <a:prstDash val="solid"/>
            <a:headEnd type="none" w="sm" len="sm"/>
            <a:tailEnd type="none" w="sm" len="sm"/>
          </a:ln>
        </p:spPr>
      </p:sp>
      <p:sp>
        <p:nvSpPr>
          <p:cNvPr id="25" name="TextBox 25"/>
          <p:cNvSpPr txBox="1"/>
          <p:nvPr/>
        </p:nvSpPr>
        <p:spPr>
          <a:xfrm>
            <a:off x="1321409" y="924435"/>
            <a:ext cx="9018014" cy="1253087"/>
          </a:xfrm>
          <a:prstGeom prst="rect">
            <a:avLst/>
          </a:prstGeom>
        </p:spPr>
        <p:txBody>
          <a:bodyPr lIns="0" tIns="0" rIns="0" bIns="0" rtlCol="0" anchor="t">
            <a:spAutoFit/>
          </a:bodyPr>
          <a:lstStyle/>
          <a:p>
            <a:pPr algn="ctr">
              <a:lnSpc>
                <a:spcPts val="9390"/>
              </a:lnSpc>
            </a:pPr>
            <a:r>
              <a:rPr lang="en-US" sz="9484">
                <a:solidFill>
                  <a:srgbClr val="000000"/>
                </a:solidFill>
                <a:latin typeface="Open Sans Extra Bold"/>
              </a:rPr>
              <a:t>EVALUATION</a:t>
            </a:r>
          </a:p>
        </p:txBody>
      </p:sp>
      <p:sp>
        <p:nvSpPr>
          <p:cNvPr id="26" name="TextBox 26"/>
          <p:cNvSpPr txBox="1"/>
          <p:nvPr/>
        </p:nvSpPr>
        <p:spPr>
          <a:xfrm>
            <a:off x="6798601" y="4564414"/>
            <a:ext cx="8223075" cy="2114550"/>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Metode dengan hasil terbaik diperoleh dengan tingkat akurasi </a:t>
            </a:r>
          </a:p>
          <a:p>
            <a:pPr algn="ctr">
              <a:lnSpc>
                <a:spcPts val="4200"/>
              </a:lnSpc>
            </a:pPr>
            <a:r>
              <a:rPr lang="en-US" sz="3000">
                <a:solidFill>
                  <a:srgbClr val="000000"/>
                </a:solidFill>
                <a:latin typeface="Canva Sans"/>
              </a:rPr>
              <a:t>data train 99.91% dan data test 99.64%. Precision, recall, dan f1-score bernilai 99.9%</a:t>
            </a:r>
          </a:p>
        </p:txBody>
      </p:sp>
      <p:sp>
        <p:nvSpPr>
          <p:cNvPr id="27" name="TextBox 27"/>
          <p:cNvSpPr txBox="1"/>
          <p:nvPr/>
        </p:nvSpPr>
        <p:spPr>
          <a:xfrm>
            <a:off x="6807425" y="2933160"/>
            <a:ext cx="8113000" cy="1423103"/>
          </a:xfrm>
          <a:prstGeom prst="rect">
            <a:avLst/>
          </a:prstGeom>
        </p:spPr>
        <p:txBody>
          <a:bodyPr lIns="0" tIns="0" rIns="0" bIns="0" rtlCol="0" anchor="t">
            <a:spAutoFit/>
          </a:bodyPr>
          <a:lstStyle/>
          <a:p>
            <a:pPr algn="ctr">
              <a:lnSpc>
                <a:spcPts val="5788"/>
              </a:lnSpc>
            </a:pPr>
            <a:r>
              <a:rPr lang="en-US" sz="4134">
                <a:solidFill>
                  <a:srgbClr val="000000"/>
                </a:solidFill>
                <a:latin typeface="Canva Sans Bold"/>
              </a:rPr>
              <a:t>XGBoost </a:t>
            </a:r>
          </a:p>
          <a:p>
            <a:pPr algn="ctr">
              <a:lnSpc>
                <a:spcPts val="5788"/>
              </a:lnSpc>
            </a:pPr>
            <a:r>
              <a:rPr lang="en-US" sz="4134">
                <a:solidFill>
                  <a:srgbClr val="000000"/>
                </a:solidFill>
                <a:latin typeface="Canva Sans Bold"/>
              </a:rPr>
              <a:t>(Extreme Gradient Boosting) </a:t>
            </a:r>
          </a:p>
        </p:txBody>
      </p:sp>
      <p:sp>
        <p:nvSpPr>
          <p:cNvPr id="28" name="TextBox 28"/>
          <p:cNvSpPr txBox="1"/>
          <p:nvPr/>
        </p:nvSpPr>
        <p:spPr>
          <a:xfrm>
            <a:off x="6853639" y="7525290"/>
            <a:ext cx="8113000" cy="692375"/>
          </a:xfrm>
          <a:prstGeom prst="rect">
            <a:avLst/>
          </a:prstGeom>
        </p:spPr>
        <p:txBody>
          <a:bodyPr lIns="0" tIns="0" rIns="0" bIns="0" rtlCol="0" anchor="t">
            <a:spAutoFit/>
          </a:bodyPr>
          <a:lstStyle/>
          <a:p>
            <a:pPr algn="ctr">
              <a:lnSpc>
                <a:spcPts val="5788"/>
              </a:lnSpc>
            </a:pPr>
            <a:r>
              <a:rPr lang="en-US" sz="4134">
                <a:solidFill>
                  <a:srgbClr val="000000"/>
                </a:solidFill>
                <a:latin typeface="Canva Sans Bold"/>
              </a:rPr>
              <a:t>Confusion Matrix</a:t>
            </a:r>
          </a:p>
        </p:txBody>
      </p:sp>
      <p:sp>
        <p:nvSpPr>
          <p:cNvPr id="29" name="TextBox 29"/>
          <p:cNvSpPr txBox="1"/>
          <p:nvPr/>
        </p:nvSpPr>
        <p:spPr>
          <a:xfrm>
            <a:off x="7243819" y="8341490"/>
            <a:ext cx="7777857" cy="1047750"/>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Memprediksi kesesuaian (hitam) lebih besar dari kesalahan prediksi (putih).</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4674405" y="645690"/>
            <a:ext cx="11515986" cy="1633729"/>
            <a:chOff x="0" y="0"/>
            <a:chExt cx="3320468" cy="471062"/>
          </a:xfrm>
        </p:grpSpPr>
        <p:sp>
          <p:nvSpPr>
            <p:cNvPr id="3" name="Freeform 3"/>
            <p:cNvSpPr/>
            <p:nvPr/>
          </p:nvSpPr>
          <p:spPr>
            <a:xfrm>
              <a:off x="0" y="0"/>
              <a:ext cx="3320468" cy="471062"/>
            </a:xfrm>
            <a:custGeom>
              <a:avLst/>
              <a:gdLst/>
              <a:ahLst/>
              <a:cxnLst/>
              <a:rect l="l" t="t" r="r" b="b"/>
              <a:pathLst>
                <a:path w="3320468" h="471062">
                  <a:moveTo>
                    <a:pt x="10756" y="0"/>
                  </a:moveTo>
                  <a:lnTo>
                    <a:pt x="3309712" y="0"/>
                  </a:lnTo>
                  <a:cubicBezTo>
                    <a:pt x="3312564" y="0"/>
                    <a:pt x="3315301" y="1133"/>
                    <a:pt x="3317318" y="3150"/>
                  </a:cubicBezTo>
                  <a:cubicBezTo>
                    <a:pt x="3319335" y="5168"/>
                    <a:pt x="3320468" y="7904"/>
                    <a:pt x="3320468" y="10756"/>
                  </a:cubicBezTo>
                  <a:lnTo>
                    <a:pt x="3320468" y="460306"/>
                  </a:lnTo>
                  <a:cubicBezTo>
                    <a:pt x="3320468" y="466246"/>
                    <a:pt x="3315652" y="471062"/>
                    <a:pt x="3309712" y="471062"/>
                  </a:cubicBezTo>
                  <a:lnTo>
                    <a:pt x="10756" y="471062"/>
                  </a:lnTo>
                  <a:cubicBezTo>
                    <a:pt x="7904" y="471062"/>
                    <a:pt x="5168" y="469929"/>
                    <a:pt x="3150" y="467912"/>
                  </a:cubicBezTo>
                  <a:cubicBezTo>
                    <a:pt x="1133" y="465895"/>
                    <a:pt x="0" y="463159"/>
                    <a:pt x="0" y="460306"/>
                  </a:cubicBezTo>
                  <a:lnTo>
                    <a:pt x="0" y="10756"/>
                  </a:lnTo>
                  <a:cubicBezTo>
                    <a:pt x="0" y="4816"/>
                    <a:pt x="4816" y="0"/>
                    <a:pt x="10756"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573381" y="3120081"/>
            <a:ext cx="4677751" cy="4050932"/>
            <a:chOff x="0" y="0"/>
            <a:chExt cx="6350000" cy="5499100"/>
          </a:xfrm>
        </p:grpSpPr>
        <p:sp>
          <p:nvSpPr>
            <p:cNvPr id="6" name="Freeform 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26982" b="-26982"/>
              </a:stretch>
            </a:blipFill>
          </p:spPr>
        </p:sp>
      </p:grpSp>
      <p:grpSp>
        <p:nvGrpSpPr>
          <p:cNvPr id="7" name="Group 7"/>
          <p:cNvGrpSpPr/>
          <p:nvPr/>
        </p:nvGrpSpPr>
        <p:grpSpPr>
          <a:xfrm>
            <a:off x="-1573381" y="-910426"/>
            <a:ext cx="4483620" cy="3853111"/>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527167" y="7344315"/>
            <a:ext cx="4483620" cy="3853111"/>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solidFill>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10800000">
            <a:off x="11865513" y="7751113"/>
            <a:ext cx="6070024" cy="2019359"/>
            <a:chOff x="0" y="0"/>
            <a:chExt cx="5168994" cy="1719607"/>
          </a:xfrm>
        </p:grpSpPr>
        <p:sp>
          <p:nvSpPr>
            <p:cNvPr id="14" name="Freeform 14"/>
            <p:cNvSpPr/>
            <p:nvPr/>
          </p:nvSpPr>
          <p:spPr>
            <a:xfrm>
              <a:off x="0" y="0"/>
              <a:ext cx="5168994" cy="1719607"/>
            </a:xfrm>
            <a:custGeom>
              <a:avLst/>
              <a:gdLst/>
              <a:ahLst/>
              <a:cxnLst/>
              <a:rect l="l" t="t" r="r" b="b"/>
              <a:pathLst>
                <a:path w="5168994" h="1719607">
                  <a:moveTo>
                    <a:pt x="5005164" y="0"/>
                  </a:moveTo>
                  <a:lnTo>
                    <a:pt x="0" y="0"/>
                  </a:lnTo>
                  <a:lnTo>
                    <a:pt x="0" y="1719607"/>
                  </a:lnTo>
                  <a:lnTo>
                    <a:pt x="76200" y="1719607"/>
                  </a:lnTo>
                  <a:lnTo>
                    <a:pt x="76200" y="76200"/>
                  </a:lnTo>
                  <a:lnTo>
                    <a:pt x="5168994" y="76200"/>
                  </a:lnTo>
                  <a:lnTo>
                    <a:pt x="5168994" y="0"/>
                  </a:lnTo>
                  <a:close/>
                </a:path>
              </a:pathLst>
            </a:custGeom>
            <a:solidFill>
              <a:srgbClr val="D8A21E"/>
            </a:solidFill>
          </p:spPr>
        </p:sp>
      </p:grpSp>
      <p:sp>
        <p:nvSpPr>
          <p:cNvPr id="15" name="TextBox 15"/>
          <p:cNvSpPr txBox="1"/>
          <p:nvPr/>
        </p:nvSpPr>
        <p:spPr>
          <a:xfrm>
            <a:off x="4926021" y="982776"/>
            <a:ext cx="11045620" cy="1134308"/>
          </a:xfrm>
          <a:prstGeom prst="rect">
            <a:avLst/>
          </a:prstGeom>
        </p:spPr>
        <p:txBody>
          <a:bodyPr lIns="0" tIns="0" rIns="0" bIns="0" rtlCol="0" anchor="t">
            <a:spAutoFit/>
          </a:bodyPr>
          <a:lstStyle/>
          <a:p>
            <a:pPr algn="ctr">
              <a:lnSpc>
                <a:spcPts val="8516"/>
              </a:lnSpc>
            </a:pPr>
            <a:r>
              <a:rPr lang="en-US" sz="8602">
                <a:solidFill>
                  <a:srgbClr val="000000"/>
                </a:solidFill>
                <a:latin typeface="Open Sans Extra Bold"/>
              </a:rPr>
              <a:t>RECOMENDATION</a:t>
            </a:r>
          </a:p>
        </p:txBody>
      </p:sp>
      <p:sp>
        <p:nvSpPr>
          <p:cNvPr id="16" name="TextBox 16"/>
          <p:cNvSpPr txBox="1"/>
          <p:nvPr/>
        </p:nvSpPr>
        <p:spPr>
          <a:xfrm>
            <a:off x="3605496" y="2885535"/>
            <a:ext cx="13653804" cy="3714750"/>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Canva Sans"/>
              </a:rPr>
              <a:t>Menerapkan kebijakan kredit yang lebih ketat</a:t>
            </a:r>
          </a:p>
          <a:p>
            <a:pPr marL="647702" lvl="1" indent="-323851" algn="just">
              <a:lnSpc>
                <a:spcPts val="4200"/>
              </a:lnSpc>
              <a:buFont typeface="Arial"/>
              <a:buChar char="•"/>
            </a:pPr>
            <a:r>
              <a:rPr lang="en-US" sz="3000">
                <a:solidFill>
                  <a:srgbClr val="000000"/>
                </a:solidFill>
                <a:latin typeface="Canva Sans"/>
              </a:rPr>
              <a:t>Mengawasi portofolio pinjaman dengan cermat dan melakukan analisis lebih mendalam pada peminjam dengan status buruk untuk mengurangi risiko non-performing loan (NPL).</a:t>
            </a:r>
          </a:p>
          <a:p>
            <a:pPr marL="647702" lvl="1" indent="-323851" algn="just">
              <a:lnSpc>
                <a:spcPts val="4200"/>
              </a:lnSpc>
              <a:buFont typeface="Arial"/>
              <a:buChar char="•"/>
            </a:pPr>
            <a:r>
              <a:rPr lang="en-US" sz="3000">
                <a:solidFill>
                  <a:srgbClr val="000000"/>
                </a:solidFill>
                <a:latin typeface="Canva Sans"/>
              </a:rPr>
              <a:t>Menganalisis profil dan kondisi ekonomi negara-negara asal peminjam</a:t>
            </a:r>
          </a:p>
          <a:p>
            <a:pPr marL="647702" lvl="1" indent="-323851" algn="just">
              <a:lnSpc>
                <a:spcPts val="4200"/>
              </a:lnSpc>
              <a:buFont typeface="Arial"/>
              <a:buChar char="•"/>
            </a:pPr>
            <a:r>
              <a:rPr lang="en-US" sz="3000">
                <a:solidFill>
                  <a:srgbClr val="000000"/>
                </a:solidFill>
                <a:latin typeface="Canva Sans"/>
              </a:rPr>
              <a:t>Menilai dengan cermat nilai jaminan dan menghitung Loan-to-Value (LTV) untuk mengurangi risiko kerugian dalam kasus default.</a:t>
            </a:r>
          </a:p>
        </p:txBody>
      </p:sp>
      <p:sp>
        <p:nvSpPr>
          <p:cNvPr id="17" name="TextBox 17"/>
          <p:cNvSpPr txBox="1"/>
          <p:nvPr/>
        </p:nvSpPr>
        <p:spPr>
          <a:xfrm>
            <a:off x="3104370" y="7287165"/>
            <a:ext cx="14508384" cy="166179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Canva Sans Bold"/>
              </a:rPr>
              <a:t>Dengan pendekatan yang berfokus pada analisis data dan risiko, perusahaan dapat mengoptimalkan kinerja portofolio pinjaman dan mengurangi potensi risiko kredit.</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4691044" y="2103490"/>
            <a:ext cx="8905912" cy="1907231"/>
            <a:chOff x="0" y="0"/>
            <a:chExt cx="2095686" cy="448798"/>
          </a:xfrm>
        </p:grpSpPr>
        <p:sp>
          <p:nvSpPr>
            <p:cNvPr id="3" name="Freeform 3"/>
            <p:cNvSpPr/>
            <p:nvPr/>
          </p:nvSpPr>
          <p:spPr>
            <a:xfrm>
              <a:off x="0" y="0"/>
              <a:ext cx="2095686" cy="448798"/>
            </a:xfrm>
            <a:custGeom>
              <a:avLst/>
              <a:gdLst/>
              <a:ahLst/>
              <a:cxnLst/>
              <a:rect l="l" t="t" r="r" b="b"/>
              <a:pathLst>
                <a:path w="2095686" h="448798">
                  <a:moveTo>
                    <a:pt x="13909" y="0"/>
                  </a:moveTo>
                  <a:lnTo>
                    <a:pt x="2081777" y="0"/>
                  </a:lnTo>
                  <a:cubicBezTo>
                    <a:pt x="2085466" y="0"/>
                    <a:pt x="2089004" y="1465"/>
                    <a:pt x="2091612" y="4074"/>
                  </a:cubicBezTo>
                  <a:cubicBezTo>
                    <a:pt x="2094221" y="6682"/>
                    <a:pt x="2095686" y="10220"/>
                    <a:pt x="2095686" y="13909"/>
                  </a:cubicBezTo>
                  <a:lnTo>
                    <a:pt x="2095686" y="434889"/>
                  </a:lnTo>
                  <a:cubicBezTo>
                    <a:pt x="2095686" y="438578"/>
                    <a:pt x="2094221" y="442116"/>
                    <a:pt x="2091612" y="444724"/>
                  </a:cubicBezTo>
                  <a:cubicBezTo>
                    <a:pt x="2089004" y="447333"/>
                    <a:pt x="2085466" y="448798"/>
                    <a:pt x="2081777" y="448798"/>
                  </a:cubicBezTo>
                  <a:lnTo>
                    <a:pt x="13909" y="448798"/>
                  </a:lnTo>
                  <a:cubicBezTo>
                    <a:pt x="6227" y="448798"/>
                    <a:pt x="0" y="442571"/>
                    <a:pt x="0" y="434889"/>
                  </a:cubicBezTo>
                  <a:lnTo>
                    <a:pt x="0" y="13909"/>
                  </a:lnTo>
                  <a:cubicBezTo>
                    <a:pt x="0" y="10220"/>
                    <a:pt x="1465" y="6682"/>
                    <a:pt x="4074" y="4074"/>
                  </a:cubicBezTo>
                  <a:cubicBezTo>
                    <a:pt x="6682" y="1465"/>
                    <a:pt x="10220" y="0"/>
                    <a:pt x="13909"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5200388" y="-1385861"/>
            <a:ext cx="2188452" cy="1895200"/>
            <a:chOff x="0" y="0"/>
            <a:chExt cx="6350000" cy="5499100"/>
          </a:xfrm>
        </p:grpSpPr>
        <p:sp>
          <p:nvSpPr>
            <p:cNvPr id="6" name="Freeform 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solidFill>
              <a:srgbClr val="D8A21E"/>
            </a:solidFill>
            <a:ln w="12700">
              <a:solidFill>
                <a:srgbClr val="000000"/>
              </a:solidFill>
            </a:ln>
          </p:spPr>
        </p:sp>
      </p:grpSp>
      <p:grpSp>
        <p:nvGrpSpPr>
          <p:cNvPr id="7" name="Group 7"/>
          <p:cNvGrpSpPr/>
          <p:nvPr/>
        </p:nvGrpSpPr>
        <p:grpSpPr>
          <a:xfrm>
            <a:off x="16936709" y="-291424"/>
            <a:ext cx="2046518" cy="1758726"/>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a:grpSpLocks noChangeAspect="1"/>
          </p:cNvGrpSpPr>
          <p:nvPr/>
        </p:nvGrpSpPr>
        <p:grpSpPr>
          <a:xfrm>
            <a:off x="15176302" y="601685"/>
            <a:ext cx="2188452" cy="1895200"/>
            <a:chOff x="0" y="0"/>
            <a:chExt cx="6350000" cy="5499100"/>
          </a:xfrm>
        </p:grpSpPr>
        <p:sp>
          <p:nvSpPr>
            <p:cNvPr id="11" name="Freeform 11"/>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l="-14990" r="-14990"/>
              </a:stretch>
            </a:blipFill>
          </p:spPr>
        </p:sp>
      </p:grpSp>
      <p:grpSp>
        <p:nvGrpSpPr>
          <p:cNvPr id="12" name="Group 12"/>
          <p:cNvGrpSpPr>
            <a:grpSpLocks noChangeAspect="1"/>
          </p:cNvGrpSpPr>
          <p:nvPr/>
        </p:nvGrpSpPr>
        <p:grpSpPr>
          <a:xfrm>
            <a:off x="16909182" y="1583693"/>
            <a:ext cx="2188452" cy="1895200"/>
            <a:chOff x="0" y="0"/>
            <a:chExt cx="6350000" cy="5499100"/>
          </a:xfrm>
        </p:grpSpPr>
        <p:sp>
          <p:nvSpPr>
            <p:cNvPr id="13" name="Freeform 13"/>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3"/>
              <a:stretch>
                <a:fillRect l="-18730" r="-18730"/>
              </a:stretch>
            </a:blipFill>
          </p:spPr>
        </p:sp>
      </p:grpSp>
      <p:grpSp>
        <p:nvGrpSpPr>
          <p:cNvPr id="14" name="Group 14"/>
          <p:cNvGrpSpPr/>
          <p:nvPr/>
        </p:nvGrpSpPr>
        <p:grpSpPr>
          <a:xfrm>
            <a:off x="15209421" y="2586346"/>
            <a:ext cx="2141571" cy="1840412"/>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16" name="TextBox 16"/>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909182" y="3571795"/>
            <a:ext cx="2141571" cy="1840412"/>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9" name="TextBox 1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a:grpSpLocks noChangeAspect="1"/>
          </p:cNvGrpSpPr>
          <p:nvPr/>
        </p:nvGrpSpPr>
        <p:grpSpPr>
          <a:xfrm>
            <a:off x="13449865" y="-438262"/>
            <a:ext cx="2188452" cy="1895200"/>
            <a:chOff x="0" y="0"/>
            <a:chExt cx="6350000" cy="5499100"/>
          </a:xfrm>
        </p:grpSpPr>
        <p:sp>
          <p:nvSpPr>
            <p:cNvPr id="21" name="Freeform 21"/>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4"/>
              <a:stretch>
                <a:fillRect l="-14868" r="-14868"/>
              </a:stretch>
            </a:blipFill>
          </p:spPr>
        </p:sp>
      </p:grpSp>
      <p:grpSp>
        <p:nvGrpSpPr>
          <p:cNvPr id="22" name="Group 22"/>
          <p:cNvGrpSpPr/>
          <p:nvPr/>
        </p:nvGrpSpPr>
        <p:grpSpPr>
          <a:xfrm>
            <a:off x="-930158" y="3539850"/>
            <a:ext cx="2141571" cy="1840412"/>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24" name="TextBox 2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a:grpSpLocks noChangeAspect="1"/>
          </p:cNvGrpSpPr>
          <p:nvPr/>
        </p:nvGrpSpPr>
        <p:grpSpPr>
          <a:xfrm>
            <a:off x="-977039" y="1568335"/>
            <a:ext cx="2188452" cy="1895200"/>
            <a:chOff x="0" y="0"/>
            <a:chExt cx="6350000" cy="5499100"/>
          </a:xfrm>
        </p:grpSpPr>
        <p:sp>
          <p:nvSpPr>
            <p:cNvPr id="26" name="Freeform 2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3"/>
              <a:stretch>
                <a:fillRect l="-18730" r="-18730"/>
              </a:stretch>
            </a:blipFill>
          </p:spPr>
        </p:sp>
      </p:grpSp>
      <p:grpSp>
        <p:nvGrpSpPr>
          <p:cNvPr id="27" name="Group 27"/>
          <p:cNvGrpSpPr/>
          <p:nvPr/>
        </p:nvGrpSpPr>
        <p:grpSpPr>
          <a:xfrm>
            <a:off x="743070" y="2558687"/>
            <a:ext cx="2141571" cy="1840412"/>
            <a:chOff x="0" y="0"/>
            <a:chExt cx="812800" cy="698500"/>
          </a:xfrm>
        </p:grpSpPr>
        <p:sp>
          <p:nvSpPr>
            <p:cNvPr id="28" name="Freeform 2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29" name="TextBox 2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a:off x="-854155" y="-327202"/>
            <a:ext cx="2046518" cy="1758726"/>
            <a:chOff x="0" y="0"/>
            <a:chExt cx="812800" cy="69850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32" name="TextBox 3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a:grpSpLocks noChangeAspect="1"/>
          </p:cNvGrpSpPr>
          <p:nvPr/>
        </p:nvGrpSpPr>
        <p:grpSpPr>
          <a:xfrm>
            <a:off x="743070" y="-1385861"/>
            <a:ext cx="2188452" cy="1895200"/>
            <a:chOff x="0" y="0"/>
            <a:chExt cx="6350000" cy="5499100"/>
          </a:xfrm>
        </p:grpSpPr>
        <p:sp>
          <p:nvSpPr>
            <p:cNvPr id="34" name="Freeform 34"/>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solidFill>
              <a:srgbClr val="D8A21E"/>
            </a:solidFill>
            <a:ln w="12700">
              <a:solidFill>
                <a:srgbClr val="000000"/>
              </a:solidFill>
            </a:ln>
          </p:spPr>
        </p:sp>
      </p:grpSp>
      <p:grpSp>
        <p:nvGrpSpPr>
          <p:cNvPr id="35" name="Group 35"/>
          <p:cNvGrpSpPr>
            <a:grpSpLocks noChangeAspect="1"/>
          </p:cNvGrpSpPr>
          <p:nvPr/>
        </p:nvGrpSpPr>
        <p:grpSpPr>
          <a:xfrm>
            <a:off x="743070" y="575077"/>
            <a:ext cx="2188452" cy="1895200"/>
            <a:chOff x="0" y="0"/>
            <a:chExt cx="6350000" cy="5499100"/>
          </a:xfrm>
        </p:grpSpPr>
        <p:sp>
          <p:nvSpPr>
            <p:cNvPr id="36" name="Freeform 3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l="-14990" r="-14990"/>
              </a:stretch>
            </a:blipFill>
          </p:spPr>
        </p:sp>
      </p:grpSp>
      <p:grpSp>
        <p:nvGrpSpPr>
          <p:cNvPr id="37" name="Group 37"/>
          <p:cNvGrpSpPr>
            <a:grpSpLocks noChangeAspect="1"/>
          </p:cNvGrpSpPr>
          <p:nvPr/>
        </p:nvGrpSpPr>
        <p:grpSpPr>
          <a:xfrm>
            <a:off x="2480893" y="-382047"/>
            <a:ext cx="2188452" cy="1895200"/>
            <a:chOff x="0" y="0"/>
            <a:chExt cx="6350000" cy="5499100"/>
          </a:xfrm>
        </p:grpSpPr>
        <p:sp>
          <p:nvSpPr>
            <p:cNvPr id="38" name="Freeform 38"/>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4"/>
              <a:stretch>
                <a:fillRect l="-14868" r="-14868"/>
              </a:stretch>
            </a:blipFill>
          </p:spPr>
        </p:sp>
      </p:grpSp>
      <p:sp>
        <p:nvSpPr>
          <p:cNvPr id="39" name="AutoShape 39"/>
          <p:cNvSpPr/>
          <p:nvPr/>
        </p:nvSpPr>
        <p:spPr>
          <a:xfrm>
            <a:off x="13453584" y="9563100"/>
            <a:ext cx="4834416" cy="0"/>
          </a:xfrm>
          <a:prstGeom prst="line">
            <a:avLst/>
          </a:prstGeom>
          <a:ln w="95250" cap="flat">
            <a:solidFill>
              <a:srgbClr val="D8A21E"/>
            </a:solidFill>
            <a:prstDash val="solid"/>
            <a:headEnd type="none" w="sm" len="sm"/>
            <a:tailEnd type="none" w="sm" len="sm"/>
          </a:ln>
        </p:spPr>
      </p:sp>
      <p:sp>
        <p:nvSpPr>
          <p:cNvPr id="40" name="AutoShape 40"/>
          <p:cNvSpPr/>
          <p:nvPr/>
        </p:nvSpPr>
        <p:spPr>
          <a:xfrm>
            <a:off x="-172221" y="9610725"/>
            <a:ext cx="4834416" cy="0"/>
          </a:xfrm>
          <a:prstGeom prst="line">
            <a:avLst/>
          </a:prstGeom>
          <a:ln w="95250" cap="flat">
            <a:solidFill>
              <a:srgbClr val="D8A21E"/>
            </a:solidFill>
            <a:prstDash val="solid"/>
            <a:headEnd type="none" w="sm" len="sm"/>
            <a:tailEnd type="none" w="sm" len="sm"/>
          </a:ln>
        </p:spPr>
      </p:sp>
      <p:sp>
        <p:nvSpPr>
          <p:cNvPr id="41" name="Freeform 41"/>
          <p:cNvSpPr/>
          <p:nvPr/>
        </p:nvSpPr>
        <p:spPr>
          <a:xfrm>
            <a:off x="1837296" y="6761069"/>
            <a:ext cx="928444" cy="928444"/>
          </a:xfrm>
          <a:custGeom>
            <a:avLst/>
            <a:gdLst/>
            <a:ahLst/>
            <a:cxnLst/>
            <a:rect l="l" t="t" r="r" b="b"/>
            <a:pathLst>
              <a:path w="928444" h="928444">
                <a:moveTo>
                  <a:pt x="0" y="0"/>
                </a:moveTo>
                <a:lnTo>
                  <a:pt x="928444" y="0"/>
                </a:lnTo>
                <a:lnTo>
                  <a:pt x="928444" y="928444"/>
                </a:lnTo>
                <a:lnTo>
                  <a:pt x="0" y="92844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2" name="Freeform 42"/>
          <p:cNvSpPr/>
          <p:nvPr/>
        </p:nvSpPr>
        <p:spPr>
          <a:xfrm>
            <a:off x="1837296" y="5446849"/>
            <a:ext cx="928444" cy="928444"/>
          </a:xfrm>
          <a:custGeom>
            <a:avLst/>
            <a:gdLst/>
            <a:ahLst/>
            <a:cxnLst/>
            <a:rect l="l" t="t" r="r" b="b"/>
            <a:pathLst>
              <a:path w="928444" h="928444">
                <a:moveTo>
                  <a:pt x="0" y="0"/>
                </a:moveTo>
                <a:lnTo>
                  <a:pt x="928444" y="0"/>
                </a:lnTo>
                <a:lnTo>
                  <a:pt x="928444" y="928444"/>
                </a:lnTo>
                <a:lnTo>
                  <a:pt x="0" y="92844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43" name="Group 43"/>
          <p:cNvGrpSpPr/>
          <p:nvPr/>
        </p:nvGrpSpPr>
        <p:grpSpPr>
          <a:xfrm>
            <a:off x="1876780" y="7965738"/>
            <a:ext cx="928444" cy="928444"/>
            <a:chOff x="0" y="0"/>
            <a:chExt cx="812800" cy="812800"/>
          </a:xfrm>
        </p:grpSpPr>
        <p:sp>
          <p:nvSpPr>
            <p:cNvPr id="44" name="Freeform 4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6" name="Freeform 46"/>
          <p:cNvSpPr/>
          <p:nvPr/>
        </p:nvSpPr>
        <p:spPr>
          <a:xfrm>
            <a:off x="2101375" y="8101141"/>
            <a:ext cx="479254" cy="657638"/>
          </a:xfrm>
          <a:custGeom>
            <a:avLst/>
            <a:gdLst/>
            <a:ahLst/>
            <a:cxnLst/>
            <a:rect l="l" t="t" r="r" b="b"/>
            <a:pathLst>
              <a:path w="479254" h="657638">
                <a:moveTo>
                  <a:pt x="0" y="0"/>
                </a:moveTo>
                <a:lnTo>
                  <a:pt x="479253" y="0"/>
                </a:lnTo>
                <a:lnTo>
                  <a:pt x="479253" y="657638"/>
                </a:lnTo>
                <a:lnTo>
                  <a:pt x="0" y="65763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47" name="TextBox 47"/>
          <p:cNvSpPr txBox="1"/>
          <p:nvPr/>
        </p:nvSpPr>
        <p:spPr>
          <a:xfrm>
            <a:off x="4926185" y="2508762"/>
            <a:ext cx="8435631" cy="1296714"/>
          </a:xfrm>
          <a:prstGeom prst="rect">
            <a:avLst/>
          </a:prstGeom>
        </p:spPr>
        <p:txBody>
          <a:bodyPr lIns="0" tIns="0" rIns="0" bIns="0" rtlCol="0" anchor="t">
            <a:spAutoFit/>
          </a:bodyPr>
          <a:lstStyle/>
          <a:p>
            <a:pPr algn="ctr">
              <a:lnSpc>
                <a:spcPts val="9776"/>
              </a:lnSpc>
            </a:pPr>
            <a:r>
              <a:rPr lang="en-US" sz="9875">
                <a:solidFill>
                  <a:srgbClr val="000000"/>
                </a:solidFill>
                <a:latin typeface="Open Sans Extra Bold"/>
              </a:rPr>
              <a:t>THANK YOU</a:t>
            </a:r>
          </a:p>
        </p:txBody>
      </p:sp>
      <p:sp>
        <p:nvSpPr>
          <p:cNvPr id="48" name="TextBox 48"/>
          <p:cNvSpPr txBox="1"/>
          <p:nvPr/>
        </p:nvSpPr>
        <p:spPr>
          <a:xfrm>
            <a:off x="2931522" y="5259807"/>
            <a:ext cx="10665434" cy="3825598"/>
          </a:xfrm>
          <a:prstGeom prst="rect">
            <a:avLst/>
          </a:prstGeom>
        </p:spPr>
        <p:txBody>
          <a:bodyPr lIns="0" tIns="0" rIns="0" bIns="0" rtlCol="0" anchor="t">
            <a:spAutoFit/>
          </a:bodyPr>
          <a:lstStyle/>
          <a:p>
            <a:pPr algn="just">
              <a:lnSpc>
                <a:spcPts val="5515"/>
              </a:lnSpc>
            </a:pPr>
            <a:r>
              <a:rPr lang="en-US" sz="3342">
                <a:solidFill>
                  <a:srgbClr val="000000"/>
                </a:solidFill>
                <a:latin typeface="Open Sans Bold"/>
              </a:rPr>
              <a:t>LINKEDIN</a:t>
            </a:r>
          </a:p>
          <a:p>
            <a:pPr algn="just">
              <a:lnSpc>
                <a:spcPts val="4679"/>
              </a:lnSpc>
            </a:pPr>
            <a:r>
              <a:rPr lang="en-US" sz="2836">
                <a:solidFill>
                  <a:srgbClr val="000000"/>
                </a:solidFill>
                <a:latin typeface="Open Sans"/>
              </a:rPr>
              <a:t>linkedin.com/in/arfyani-deiastuti-ab137b16a</a:t>
            </a:r>
          </a:p>
          <a:p>
            <a:pPr algn="just">
              <a:lnSpc>
                <a:spcPts val="5515"/>
              </a:lnSpc>
            </a:pPr>
            <a:r>
              <a:rPr lang="en-US" sz="3342">
                <a:solidFill>
                  <a:srgbClr val="000000"/>
                </a:solidFill>
                <a:latin typeface="Open Sans Bold"/>
              </a:rPr>
              <a:t>EMAIL</a:t>
            </a:r>
          </a:p>
          <a:p>
            <a:pPr algn="just">
              <a:lnSpc>
                <a:spcPts val="4679"/>
              </a:lnSpc>
            </a:pPr>
            <a:r>
              <a:rPr lang="en-US" sz="2836">
                <a:solidFill>
                  <a:srgbClr val="000000"/>
                </a:solidFill>
                <a:latin typeface="Open Sans"/>
              </a:rPr>
              <a:t>arfyanideia@gmail.com</a:t>
            </a:r>
          </a:p>
          <a:p>
            <a:pPr algn="just">
              <a:lnSpc>
                <a:spcPts val="5515"/>
              </a:lnSpc>
            </a:pPr>
            <a:r>
              <a:rPr lang="en-US" sz="3342">
                <a:solidFill>
                  <a:srgbClr val="000000"/>
                </a:solidFill>
                <a:latin typeface="Open Sans Bold"/>
              </a:rPr>
              <a:t>PHONE NUMBER</a:t>
            </a:r>
          </a:p>
          <a:p>
            <a:pPr algn="just">
              <a:lnSpc>
                <a:spcPts val="4679"/>
              </a:lnSpc>
            </a:pPr>
            <a:r>
              <a:rPr lang="en-US" sz="2836">
                <a:solidFill>
                  <a:srgbClr val="000000"/>
                </a:solidFill>
                <a:latin typeface="Open Sans"/>
              </a:rPr>
              <a:t>+62 82269735929</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fill="hold"/>
                                        <p:tgtEl>
                                          <p:spTgt spid="40"/>
                                        </p:tgtEl>
                                        <p:attrNameLst>
                                          <p:attrName>ppt_x</p:attrName>
                                        </p:attrNameLst>
                                      </p:cBhvr>
                                      <p:tavLst>
                                        <p:tav tm="0">
                                          <p:val>
                                            <p:strVal val="#ppt_x"/>
                                          </p:val>
                                        </p:tav>
                                        <p:tav tm="100000">
                                          <p:val>
                                            <p:strVal val="#ppt_x"/>
                                          </p:val>
                                        </p:tav>
                                      </p:tavLst>
                                    </p:anim>
                                    <p:anim calcmode="lin" valueType="num">
                                      <p:cBhvr additive="base">
                                        <p:cTn id="72" dur="500" fill="hold"/>
                                        <p:tgtEl>
                                          <p:spTgt spid="4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fill="hold"/>
                                        <p:tgtEl>
                                          <p:spTgt spid="41"/>
                                        </p:tgtEl>
                                        <p:attrNameLst>
                                          <p:attrName>ppt_x</p:attrName>
                                        </p:attrNameLst>
                                      </p:cBhvr>
                                      <p:tavLst>
                                        <p:tav tm="0">
                                          <p:val>
                                            <p:strVal val="#ppt_x"/>
                                          </p:val>
                                        </p:tav>
                                        <p:tav tm="100000">
                                          <p:val>
                                            <p:strVal val="#ppt_x"/>
                                          </p:val>
                                        </p:tav>
                                      </p:tavLst>
                                    </p:anim>
                                    <p:anim calcmode="lin" valueType="num">
                                      <p:cBhvr additive="base">
                                        <p:cTn id="76" dur="500" fill="hold"/>
                                        <p:tgtEl>
                                          <p:spTgt spid="4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ppt_x"/>
                                          </p:val>
                                        </p:tav>
                                        <p:tav tm="100000">
                                          <p:val>
                                            <p:strVal val="#ppt_x"/>
                                          </p:val>
                                        </p:tav>
                                      </p:tavLst>
                                    </p:anim>
                                    <p:anim calcmode="lin" valueType="num">
                                      <p:cBhvr additive="base">
                                        <p:cTn id="80" dur="500" fill="hold"/>
                                        <p:tgtEl>
                                          <p:spTgt spid="4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additive="base">
                                        <p:cTn id="87" dur="500" fill="hold"/>
                                        <p:tgtEl>
                                          <p:spTgt spid="46"/>
                                        </p:tgtEl>
                                        <p:attrNameLst>
                                          <p:attrName>ppt_x</p:attrName>
                                        </p:attrNameLst>
                                      </p:cBhvr>
                                      <p:tavLst>
                                        <p:tav tm="0">
                                          <p:val>
                                            <p:strVal val="#ppt_x"/>
                                          </p:val>
                                        </p:tav>
                                        <p:tav tm="100000">
                                          <p:val>
                                            <p:strVal val="#ppt_x"/>
                                          </p:val>
                                        </p:tav>
                                      </p:tavLst>
                                    </p:anim>
                                    <p:anim calcmode="lin" valueType="num">
                                      <p:cBhvr additive="base">
                                        <p:cTn id="88" dur="500" fill="hold"/>
                                        <p:tgtEl>
                                          <p:spTgt spid="4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fill="hold"/>
                                        <p:tgtEl>
                                          <p:spTgt spid="47"/>
                                        </p:tgtEl>
                                        <p:attrNameLst>
                                          <p:attrName>ppt_x</p:attrName>
                                        </p:attrNameLst>
                                      </p:cBhvr>
                                      <p:tavLst>
                                        <p:tav tm="0">
                                          <p:val>
                                            <p:strVal val="#ppt_x"/>
                                          </p:val>
                                        </p:tav>
                                        <p:tav tm="100000">
                                          <p:val>
                                            <p:strVal val="#ppt_x"/>
                                          </p:val>
                                        </p:tav>
                                      </p:tavLst>
                                    </p:anim>
                                    <p:anim calcmode="lin" valueType="num">
                                      <p:cBhvr additive="base">
                                        <p:cTn id="92" dur="500" fill="hold"/>
                                        <p:tgtEl>
                                          <p:spTgt spid="47"/>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fill="hold"/>
                                        <p:tgtEl>
                                          <p:spTgt spid="48"/>
                                        </p:tgtEl>
                                        <p:attrNameLst>
                                          <p:attrName>ppt_x</p:attrName>
                                        </p:attrNameLst>
                                      </p:cBhvr>
                                      <p:tavLst>
                                        <p:tav tm="0">
                                          <p:val>
                                            <p:strVal val="#ppt_x"/>
                                          </p:val>
                                        </p:tav>
                                        <p:tav tm="100000">
                                          <p:val>
                                            <p:strVal val="#ppt_x"/>
                                          </p:val>
                                        </p:tav>
                                      </p:tavLst>
                                    </p:anim>
                                    <p:anim calcmode="lin" valueType="num">
                                      <p:cBhvr additive="base">
                                        <p:cTn id="9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895350" y="2269007"/>
            <a:ext cx="9620933" cy="1486779"/>
            <a:chOff x="0" y="0"/>
            <a:chExt cx="2840973" cy="439032"/>
          </a:xfrm>
        </p:grpSpPr>
        <p:sp>
          <p:nvSpPr>
            <p:cNvPr id="3" name="Freeform 3"/>
            <p:cNvSpPr/>
            <p:nvPr/>
          </p:nvSpPr>
          <p:spPr>
            <a:xfrm>
              <a:off x="0" y="0"/>
              <a:ext cx="2840973" cy="439032"/>
            </a:xfrm>
            <a:custGeom>
              <a:avLst/>
              <a:gdLst/>
              <a:ahLst/>
              <a:cxnLst/>
              <a:rect l="l" t="t" r="r" b="b"/>
              <a:pathLst>
                <a:path w="2840973" h="439032">
                  <a:moveTo>
                    <a:pt x="12875" y="0"/>
                  </a:moveTo>
                  <a:lnTo>
                    <a:pt x="2828098" y="0"/>
                  </a:lnTo>
                  <a:cubicBezTo>
                    <a:pt x="2831513" y="0"/>
                    <a:pt x="2834788" y="1356"/>
                    <a:pt x="2837202" y="3771"/>
                  </a:cubicBezTo>
                  <a:cubicBezTo>
                    <a:pt x="2839617" y="6186"/>
                    <a:pt x="2840973" y="9460"/>
                    <a:pt x="2840973" y="12875"/>
                  </a:cubicBezTo>
                  <a:lnTo>
                    <a:pt x="2840973" y="426157"/>
                  </a:lnTo>
                  <a:cubicBezTo>
                    <a:pt x="2840973" y="429572"/>
                    <a:pt x="2839617" y="432847"/>
                    <a:pt x="2837202" y="435261"/>
                  </a:cubicBezTo>
                  <a:cubicBezTo>
                    <a:pt x="2834788" y="437676"/>
                    <a:pt x="2831513" y="439032"/>
                    <a:pt x="2828098" y="439032"/>
                  </a:cubicBezTo>
                  <a:lnTo>
                    <a:pt x="12875" y="439032"/>
                  </a:lnTo>
                  <a:cubicBezTo>
                    <a:pt x="9460" y="439032"/>
                    <a:pt x="6186" y="437676"/>
                    <a:pt x="3771" y="435261"/>
                  </a:cubicBezTo>
                  <a:cubicBezTo>
                    <a:pt x="1356" y="432847"/>
                    <a:pt x="0" y="429572"/>
                    <a:pt x="0" y="426157"/>
                  </a:cubicBezTo>
                  <a:lnTo>
                    <a:pt x="0" y="12875"/>
                  </a:lnTo>
                  <a:cubicBezTo>
                    <a:pt x="0" y="9460"/>
                    <a:pt x="1356" y="6186"/>
                    <a:pt x="3771" y="3771"/>
                  </a:cubicBezTo>
                  <a:cubicBezTo>
                    <a:pt x="6186" y="1356"/>
                    <a:pt x="9460" y="0"/>
                    <a:pt x="12875"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162528" y="2369484"/>
            <a:ext cx="9039101" cy="1046423"/>
          </a:xfrm>
          <a:prstGeom prst="rect">
            <a:avLst/>
          </a:prstGeom>
        </p:spPr>
        <p:txBody>
          <a:bodyPr lIns="0" tIns="0" rIns="0" bIns="0" rtlCol="0" anchor="t">
            <a:spAutoFit/>
          </a:bodyPr>
          <a:lstStyle/>
          <a:p>
            <a:pPr algn="ctr">
              <a:lnSpc>
                <a:spcPts val="8233"/>
              </a:lnSpc>
            </a:pPr>
            <a:r>
              <a:rPr lang="en-US" sz="6977" dirty="0">
                <a:solidFill>
                  <a:srgbClr val="000000"/>
                </a:solidFill>
                <a:latin typeface="Open Sans Extra Bold"/>
              </a:rPr>
              <a:t>BACKGROUND</a:t>
            </a:r>
          </a:p>
        </p:txBody>
      </p:sp>
      <p:grpSp>
        <p:nvGrpSpPr>
          <p:cNvPr id="6" name="Group 6"/>
          <p:cNvGrpSpPr/>
          <p:nvPr/>
        </p:nvGrpSpPr>
        <p:grpSpPr>
          <a:xfrm>
            <a:off x="10649633" y="-801557"/>
            <a:ext cx="4910819" cy="4220235"/>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14509886" y="1436933"/>
            <a:ext cx="5355319" cy="4637707"/>
            <a:chOff x="0" y="0"/>
            <a:chExt cx="6350000" cy="5499100"/>
          </a:xfrm>
        </p:grpSpPr>
        <p:sp>
          <p:nvSpPr>
            <p:cNvPr id="10" name="Freeform 10"/>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l="-14868" r="-14868"/>
              </a:stretch>
            </a:blipFill>
          </p:spPr>
        </p:sp>
      </p:grpSp>
      <p:grpSp>
        <p:nvGrpSpPr>
          <p:cNvPr id="11" name="Group 11"/>
          <p:cNvGrpSpPr/>
          <p:nvPr/>
        </p:nvGrpSpPr>
        <p:grpSpPr>
          <a:xfrm>
            <a:off x="14637113" y="-3041250"/>
            <a:ext cx="4910819" cy="4220235"/>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09650" y="4139159"/>
            <a:ext cx="12473021" cy="3804285"/>
          </a:xfrm>
          <a:prstGeom prst="rect">
            <a:avLst/>
          </a:prstGeom>
        </p:spPr>
        <p:txBody>
          <a:bodyPr lIns="0" tIns="0" rIns="0" bIns="0" rtlCol="0" anchor="t">
            <a:spAutoFit/>
          </a:bodyPr>
          <a:lstStyle/>
          <a:p>
            <a:pPr algn="just">
              <a:lnSpc>
                <a:spcPts val="5040"/>
              </a:lnSpc>
            </a:pPr>
            <a:r>
              <a:rPr lang="en-US" sz="3600" dirty="0" err="1">
                <a:solidFill>
                  <a:srgbClr val="000000"/>
                </a:solidFill>
                <a:latin typeface="Open Sans"/>
              </a:rPr>
              <a:t>Keakuratan</a:t>
            </a:r>
            <a:r>
              <a:rPr lang="en-US" sz="3600" dirty="0">
                <a:solidFill>
                  <a:srgbClr val="000000"/>
                </a:solidFill>
                <a:latin typeface="Open Sans"/>
              </a:rPr>
              <a:t> </a:t>
            </a:r>
            <a:r>
              <a:rPr lang="en-US" sz="3600" dirty="0" err="1">
                <a:solidFill>
                  <a:srgbClr val="000000"/>
                </a:solidFill>
                <a:latin typeface="Open Sans"/>
              </a:rPr>
              <a:t>dalam</a:t>
            </a:r>
            <a:r>
              <a:rPr lang="en-US" sz="3600" dirty="0">
                <a:solidFill>
                  <a:srgbClr val="000000"/>
                </a:solidFill>
                <a:latin typeface="Open Sans"/>
              </a:rPr>
              <a:t> </a:t>
            </a:r>
            <a:r>
              <a:rPr lang="en-US" sz="3600" dirty="0" err="1">
                <a:solidFill>
                  <a:srgbClr val="000000"/>
                </a:solidFill>
                <a:latin typeface="Open Sans"/>
              </a:rPr>
              <a:t>memprediksi</a:t>
            </a:r>
            <a:r>
              <a:rPr lang="en-US" sz="3600" dirty="0">
                <a:solidFill>
                  <a:srgbClr val="000000"/>
                </a:solidFill>
                <a:latin typeface="Open Sans"/>
              </a:rPr>
              <a:t> </a:t>
            </a:r>
            <a:r>
              <a:rPr lang="en-US" sz="3600" dirty="0" err="1">
                <a:solidFill>
                  <a:srgbClr val="000000"/>
                </a:solidFill>
                <a:latin typeface="Open Sans"/>
              </a:rPr>
              <a:t>risiko</a:t>
            </a:r>
            <a:r>
              <a:rPr lang="en-US" sz="3600" dirty="0">
                <a:solidFill>
                  <a:srgbClr val="000000"/>
                </a:solidFill>
                <a:latin typeface="Open Sans"/>
              </a:rPr>
              <a:t> </a:t>
            </a:r>
            <a:r>
              <a:rPr lang="en-US" sz="3600" dirty="0" err="1">
                <a:solidFill>
                  <a:srgbClr val="000000"/>
                </a:solidFill>
                <a:latin typeface="Open Sans"/>
              </a:rPr>
              <a:t>kredit</a:t>
            </a:r>
            <a:r>
              <a:rPr lang="en-US" sz="3600" dirty="0">
                <a:solidFill>
                  <a:srgbClr val="000000"/>
                </a:solidFill>
                <a:latin typeface="Open Sans"/>
              </a:rPr>
              <a:t> </a:t>
            </a:r>
            <a:r>
              <a:rPr lang="en-US" sz="3600" dirty="0" err="1">
                <a:solidFill>
                  <a:srgbClr val="000000"/>
                </a:solidFill>
                <a:latin typeface="Open Sans"/>
              </a:rPr>
              <a:t>pinjaman</a:t>
            </a:r>
            <a:r>
              <a:rPr lang="en-US" sz="3600" dirty="0">
                <a:solidFill>
                  <a:srgbClr val="000000"/>
                </a:solidFill>
                <a:latin typeface="Open Sans"/>
              </a:rPr>
              <a:t> </a:t>
            </a:r>
            <a:r>
              <a:rPr lang="en-US" sz="3600" dirty="0" err="1">
                <a:solidFill>
                  <a:srgbClr val="000000"/>
                </a:solidFill>
                <a:latin typeface="Open Sans"/>
              </a:rPr>
              <a:t>pelanggan</a:t>
            </a:r>
            <a:r>
              <a:rPr lang="en-US" sz="3600" dirty="0">
                <a:solidFill>
                  <a:srgbClr val="000000"/>
                </a:solidFill>
                <a:latin typeface="Open Sans"/>
              </a:rPr>
              <a:t> </a:t>
            </a:r>
            <a:r>
              <a:rPr lang="en-US" sz="3600" dirty="0" err="1">
                <a:solidFill>
                  <a:srgbClr val="000000"/>
                </a:solidFill>
                <a:latin typeface="Open Sans"/>
              </a:rPr>
              <a:t>merupakan</a:t>
            </a:r>
            <a:r>
              <a:rPr lang="en-US" sz="3600" dirty="0">
                <a:solidFill>
                  <a:srgbClr val="000000"/>
                </a:solidFill>
                <a:latin typeface="Open Sans"/>
              </a:rPr>
              <a:t> </a:t>
            </a:r>
            <a:r>
              <a:rPr lang="en-US" sz="3600" dirty="0" err="1">
                <a:solidFill>
                  <a:srgbClr val="000000"/>
                </a:solidFill>
                <a:latin typeface="Open Sans"/>
              </a:rPr>
              <a:t>hal</a:t>
            </a:r>
            <a:r>
              <a:rPr lang="en-US" sz="3600" dirty="0">
                <a:solidFill>
                  <a:srgbClr val="000000"/>
                </a:solidFill>
                <a:latin typeface="Open Sans"/>
              </a:rPr>
              <a:t> yang </a:t>
            </a:r>
            <a:r>
              <a:rPr lang="en-US" sz="3600" dirty="0" err="1">
                <a:solidFill>
                  <a:srgbClr val="000000"/>
                </a:solidFill>
                <a:latin typeface="Open Sans"/>
              </a:rPr>
              <a:t>kritis</a:t>
            </a:r>
            <a:r>
              <a:rPr lang="en-US" sz="3600" dirty="0">
                <a:solidFill>
                  <a:srgbClr val="000000"/>
                </a:solidFill>
                <a:latin typeface="Open Sans"/>
              </a:rPr>
              <a:t> </a:t>
            </a:r>
            <a:r>
              <a:rPr lang="en-US" sz="3600" dirty="0" err="1">
                <a:solidFill>
                  <a:srgbClr val="000000"/>
                </a:solidFill>
                <a:latin typeface="Open Sans"/>
              </a:rPr>
              <a:t>bagi</a:t>
            </a:r>
            <a:r>
              <a:rPr lang="en-US" sz="3600" dirty="0">
                <a:solidFill>
                  <a:srgbClr val="000000"/>
                </a:solidFill>
                <a:latin typeface="Open Sans"/>
              </a:rPr>
              <a:t> </a:t>
            </a:r>
            <a:r>
              <a:rPr lang="en-US" sz="3600" dirty="0" err="1">
                <a:solidFill>
                  <a:srgbClr val="000000"/>
                </a:solidFill>
                <a:latin typeface="Open Sans"/>
              </a:rPr>
              <a:t>pemberi</a:t>
            </a:r>
            <a:r>
              <a:rPr lang="en-US" sz="3600" dirty="0">
                <a:solidFill>
                  <a:srgbClr val="000000"/>
                </a:solidFill>
                <a:latin typeface="Open Sans"/>
              </a:rPr>
              <a:t> </a:t>
            </a:r>
            <a:r>
              <a:rPr lang="en-US" sz="3600" dirty="0" err="1">
                <a:solidFill>
                  <a:srgbClr val="000000"/>
                </a:solidFill>
                <a:latin typeface="Open Sans"/>
              </a:rPr>
              <a:t>pinjaman</a:t>
            </a:r>
            <a:r>
              <a:rPr lang="en-US" sz="3600" dirty="0">
                <a:solidFill>
                  <a:srgbClr val="000000"/>
                </a:solidFill>
                <a:latin typeface="Open Sans"/>
              </a:rPr>
              <a:t> </a:t>
            </a:r>
            <a:r>
              <a:rPr lang="en-US" sz="3600" dirty="0" err="1">
                <a:solidFill>
                  <a:srgbClr val="000000"/>
                </a:solidFill>
                <a:latin typeface="Open Sans"/>
              </a:rPr>
              <a:t>dan</a:t>
            </a:r>
            <a:r>
              <a:rPr lang="en-US" sz="3600" dirty="0">
                <a:solidFill>
                  <a:srgbClr val="000000"/>
                </a:solidFill>
                <a:latin typeface="Open Sans"/>
              </a:rPr>
              <a:t> </a:t>
            </a:r>
            <a:r>
              <a:rPr lang="en-US" sz="3600" dirty="0" err="1">
                <a:solidFill>
                  <a:srgbClr val="000000"/>
                </a:solidFill>
                <a:latin typeface="Open Sans"/>
              </a:rPr>
              <a:t>lembaga</a:t>
            </a:r>
            <a:r>
              <a:rPr lang="en-US" sz="3600" dirty="0">
                <a:solidFill>
                  <a:srgbClr val="000000"/>
                </a:solidFill>
                <a:latin typeface="Open Sans"/>
              </a:rPr>
              <a:t> </a:t>
            </a:r>
            <a:r>
              <a:rPr lang="en-US" sz="3600" dirty="0" err="1">
                <a:solidFill>
                  <a:srgbClr val="000000"/>
                </a:solidFill>
                <a:latin typeface="Open Sans"/>
              </a:rPr>
              <a:t>keuangan</a:t>
            </a:r>
            <a:r>
              <a:rPr lang="en-US" sz="3600" dirty="0">
                <a:solidFill>
                  <a:srgbClr val="000000"/>
                </a:solidFill>
                <a:latin typeface="Open Sans"/>
              </a:rPr>
              <a:t>. </a:t>
            </a:r>
            <a:r>
              <a:rPr lang="en-US" sz="3600" dirty="0" err="1">
                <a:solidFill>
                  <a:srgbClr val="000000"/>
                </a:solidFill>
                <a:latin typeface="Open Sans"/>
              </a:rPr>
              <a:t>Tanpa</a:t>
            </a:r>
            <a:r>
              <a:rPr lang="en-US" sz="3600" dirty="0">
                <a:solidFill>
                  <a:srgbClr val="000000"/>
                </a:solidFill>
                <a:latin typeface="Open Sans"/>
              </a:rPr>
              <a:t> </a:t>
            </a:r>
            <a:r>
              <a:rPr lang="en-US" sz="3600" dirty="0" err="1">
                <a:solidFill>
                  <a:srgbClr val="000000"/>
                </a:solidFill>
                <a:latin typeface="Open Sans"/>
              </a:rPr>
              <a:t>metode</a:t>
            </a:r>
            <a:r>
              <a:rPr lang="en-US" sz="3600" dirty="0">
                <a:solidFill>
                  <a:srgbClr val="000000"/>
                </a:solidFill>
                <a:latin typeface="Open Sans"/>
              </a:rPr>
              <a:t> yang </a:t>
            </a:r>
            <a:r>
              <a:rPr lang="en-US" sz="3600" dirty="0" err="1">
                <a:solidFill>
                  <a:srgbClr val="000000"/>
                </a:solidFill>
                <a:latin typeface="Open Sans"/>
              </a:rPr>
              <a:t>andal</a:t>
            </a:r>
            <a:r>
              <a:rPr lang="en-US" sz="3600" dirty="0">
                <a:solidFill>
                  <a:srgbClr val="000000"/>
                </a:solidFill>
                <a:latin typeface="Open Sans"/>
              </a:rPr>
              <a:t> </a:t>
            </a:r>
            <a:r>
              <a:rPr lang="en-US" sz="3600" dirty="0" err="1">
                <a:solidFill>
                  <a:srgbClr val="000000"/>
                </a:solidFill>
                <a:latin typeface="Open Sans"/>
              </a:rPr>
              <a:t>dan</a:t>
            </a:r>
            <a:r>
              <a:rPr lang="en-US" sz="3600" dirty="0">
                <a:solidFill>
                  <a:srgbClr val="000000"/>
                </a:solidFill>
                <a:latin typeface="Open Sans"/>
              </a:rPr>
              <a:t> </a:t>
            </a:r>
            <a:r>
              <a:rPr lang="en-US" sz="3600" dirty="0" err="1">
                <a:solidFill>
                  <a:srgbClr val="000000"/>
                </a:solidFill>
                <a:latin typeface="Open Sans"/>
              </a:rPr>
              <a:t>akurat</a:t>
            </a:r>
            <a:r>
              <a:rPr lang="en-US" sz="3600" dirty="0">
                <a:solidFill>
                  <a:srgbClr val="000000"/>
                </a:solidFill>
                <a:latin typeface="Open Sans"/>
              </a:rPr>
              <a:t> </a:t>
            </a:r>
            <a:r>
              <a:rPr lang="en-US" sz="3600" dirty="0" err="1">
                <a:solidFill>
                  <a:srgbClr val="000000"/>
                </a:solidFill>
                <a:latin typeface="Open Sans"/>
              </a:rPr>
              <a:t>dalam</a:t>
            </a:r>
            <a:r>
              <a:rPr lang="en-US" sz="3600" dirty="0">
                <a:solidFill>
                  <a:srgbClr val="000000"/>
                </a:solidFill>
                <a:latin typeface="Open Sans"/>
              </a:rPr>
              <a:t> </a:t>
            </a:r>
            <a:r>
              <a:rPr lang="en-US" sz="3600" dirty="0" err="1">
                <a:solidFill>
                  <a:srgbClr val="000000"/>
                </a:solidFill>
                <a:latin typeface="Open Sans"/>
              </a:rPr>
              <a:t>menilai</a:t>
            </a:r>
            <a:r>
              <a:rPr lang="en-US" sz="3600" dirty="0">
                <a:solidFill>
                  <a:srgbClr val="000000"/>
                </a:solidFill>
                <a:latin typeface="Open Sans"/>
              </a:rPr>
              <a:t> </a:t>
            </a:r>
            <a:r>
              <a:rPr lang="en-US" sz="3600" dirty="0" err="1">
                <a:solidFill>
                  <a:srgbClr val="000000"/>
                </a:solidFill>
                <a:latin typeface="Open Sans"/>
              </a:rPr>
              <a:t>risiko</a:t>
            </a:r>
            <a:r>
              <a:rPr lang="en-US" sz="3600" dirty="0">
                <a:solidFill>
                  <a:srgbClr val="000000"/>
                </a:solidFill>
                <a:latin typeface="Open Sans"/>
              </a:rPr>
              <a:t> </a:t>
            </a:r>
            <a:r>
              <a:rPr lang="en-US" sz="3600" dirty="0" err="1">
                <a:solidFill>
                  <a:srgbClr val="000000"/>
                </a:solidFill>
                <a:latin typeface="Open Sans"/>
              </a:rPr>
              <a:t>kredit</a:t>
            </a:r>
            <a:r>
              <a:rPr lang="en-US" sz="3600" dirty="0">
                <a:solidFill>
                  <a:srgbClr val="000000"/>
                </a:solidFill>
                <a:latin typeface="Open Sans"/>
              </a:rPr>
              <a:t>, </a:t>
            </a:r>
            <a:r>
              <a:rPr lang="en-US" sz="3600" dirty="0" err="1">
                <a:solidFill>
                  <a:srgbClr val="000000"/>
                </a:solidFill>
                <a:latin typeface="Open Sans"/>
              </a:rPr>
              <a:t>keputusan</a:t>
            </a:r>
            <a:r>
              <a:rPr lang="en-US" sz="3600" dirty="0">
                <a:solidFill>
                  <a:srgbClr val="000000"/>
                </a:solidFill>
                <a:latin typeface="Open Sans"/>
              </a:rPr>
              <a:t> </a:t>
            </a:r>
            <a:r>
              <a:rPr lang="en-US" sz="3600" dirty="0" err="1">
                <a:solidFill>
                  <a:srgbClr val="000000"/>
                </a:solidFill>
                <a:latin typeface="Open Sans"/>
              </a:rPr>
              <a:t>terkait</a:t>
            </a:r>
            <a:r>
              <a:rPr lang="en-US" sz="3600" dirty="0">
                <a:solidFill>
                  <a:srgbClr val="000000"/>
                </a:solidFill>
                <a:latin typeface="Open Sans"/>
              </a:rPr>
              <a:t> </a:t>
            </a:r>
            <a:r>
              <a:rPr lang="en-US" sz="3600" dirty="0" err="1">
                <a:solidFill>
                  <a:srgbClr val="000000"/>
                </a:solidFill>
                <a:latin typeface="Open Sans"/>
              </a:rPr>
              <a:t>besaran</a:t>
            </a:r>
            <a:r>
              <a:rPr lang="en-US" sz="3600" dirty="0">
                <a:solidFill>
                  <a:srgbClr val="000000"/>
                </a:solidFill>
                <a:latin typeface="Open Sans"/>
              </a:rPr>
              <a:t> </a:t>
            </a:r>
            <a:r>
              <a:rPr lang="en-US" sz="3600" dirty="0" err="1">
                <a:solidFill>
                  <a:srgbClr val="000000"/>
                </a:solidFill>
                <a:latin typeface="Open Sans"/>
              </a:rPr>
              <a:t>pinjaman</a:t>
            </a:r>
            <a:r>
              <a:rPr lang="en-US" sz="3600" dirty="0">
                <a:solidFill>
                  <a:srgbClr val="000000"/>
                </a:solidFill>
                <a:latin typeface="Open Sans"/>
              </a:rPr>
              <a:t> </a:t>
            </a:r>
            <a:r>
              <a:rPr lang="en-US" sz="3600" dirty="0" err="1">
                <a:solidFill>
                  <a:srgbClr val="000000"/>
                </a:solidFill>
                <a:latin typeface="Open Sans"/>
              </a:rPr>
              <a:t>dan</a:t>
            </a:r>
            <a:r>
              <a:rPr lang="en-US" sz="3600" dirty="0">
                <a:solidFill>
                  <a:srgbClr val="000000"/>
                </a:solidFill>
                <a:latin typeface="Open Sans"/>
              </a:rPr>
              <a:t> </a:t>
            </a:r>
            <a:r>
              <a:rPr lang="en-US" sz="3600" dirty="0" err="1">
                <a:solidFill>
                  <a:srgbClr val="000000"/>
                </a:solidFill>
                <a:latin typeface="Open Sans"/>
              </a:rPr>
              <a:t>persetujuan</a:t>
            </a:r>
            <a:r>
              <a:rPr lang="en-US" sz="3600" dirty="0">
                <a:solidFill>
                  <a:srgbClr val="000000"/>
                </a:solidFill>
                <a:latin typeface="Open Sans"/>
              </a:rPr>
              <a:t> </a:t>
            </a:r>
            <a:r>
              <a:rPr lang="en-US" sz="3600" dirty="0" err="1">
                <a:solidFill>
                  <a:srgbClr val="000000"/>
                </a:solidFill>
                <a:latin typeface="Open Sans"/>
              </a:rPr>
              <a:t>aplikasi</a:t>
            </a:r>
            <a:r>
              <a:rPr lang="en-US" sz="3600" dirty="0">
                <a:solidFill>
                  <a:srgbClr val="000000"/>
                </a:solidFill>
                <a:latin typeface="Open Sans"/>
              </a:rPr>
              <a:t> </a:t>
            </a:r>
            <a:r>
              <a:rPr lang="en-US" sz="3600" dirty="0" err="1">
                <a:solidFill>
                  <a:srgbClr val="000000"/>
                </a:solidFill>
                <a:latin typeface="Open Sans"/>
              </a:rPr>
              <a:t>pinjaman</a:t>
            </a:r>
            <a:r>
              <a:rPr lang="en-US" sz="3600" dirty="0">
                <a:solidFill>
                  <a:srgbClr val="000000"/>
                </a:solidFill>
                <a:latin typeface="Open Sans"/>
              </a:rPr>
              <a:t> </a:t>
            </a:r>
            <a:r>
              <a:rPr lang="en-US" sz="3600" dirty="0" err="1">
                <a:solidFill>
                  <a:srgbClr val="000000"/>
                </a:solidFill>
                <a:latin typeface="Open Sans"/>
              </a:rPr>
              <a:t>menjadi</a:t>
            </a:r>
            <a:r>
              <a:rPr lang="en-US" sz="3600" dirty="0">
                <a:solidFill>
                  <a:srgbClr val="000000"/>
                </a:solidFill>
                <a:latin typeface="Open Sans"/>
              </a:rPr>
              <a:t> </a:t>
            </a:r>
            <a:r>
              <a:rPr lang="en-US" sz="3600" dirty="0" err="1">
                <a:solidFill>
                  <a:srgbClr val="000000"/>
                </a:solidFill>
                <a:latin typeface="Open Sans"/>
              </a:rPr>
              <a:t>kurang</a:t>
            </a:r>
            <a:r>
              <a:rPr lang="en-US" sz="3600" dirty="0">
                <a:solidFill>
                  <a:srgbClr val="000000"/>
                </a:solidFill>
                <a:latin typeface="Open Sans"/>
              </a:rPr>
              <a:t> </a:t>
            </a:r>
            <a:r>
              <a:rPr lang="en-US" sz="3600" dirty="0" err="1">
                <a:solidFill>
                  <a:srgbClr val="000000"/>
                </a:solidFill>
                <a:latin typeface="Open Sans"/>
              </a:rPr>
              <a:t>tepat</a:t>
            </a:r>
            <a:r>
              <a:rPr lang="en-US" sz="3600" dirty="0">
                <a:solidFill>
                  <a:srgbClr val="000000"/>
                </a:solidFill>
                <a:latin typeface="Open Sans"/>
              </a:rPr>
              <a:t>. </a:t>
            </a:r>
          </a:p>
        </p:txBody>
      </p:sp>
      <p:grpSp>
        <p:nvGrpSpPr>
          <p:cNvPr id="15" name="Group 15"/>
          <p:cNvGrpSpPr/>
          <p:nvPr/>
        </p:nvGrpSpPr>
        <p:grpSpPr>
          <a:xfrm>
            <a:off x="341472" y="370047"/>
            <a:ext cx="4210323" cy="6419139"/>
            <a:chOff x="0" y="0"/>
            <a:chExt cx="3585346" cy="5466287"/>
          </a:xfrm>
        </p:grpSpPr>
        <p:sp>
          <p:nvSpPr>
            <p:cNvPr id="16" name="Freeform 16"/>
            <p:cNvSpPr/>
            <p:nvPr/>
          </p:nvSpPr>
          <p:spPr>
            <a:xfrm>
              <a:off x="0" y="0"/>
              <a:ext cx="3585346" cy="5466286"/>
            </a:xfrm>
            <a:custGeom>
              <a:avLst/>
              <a:gdLst/>
              <a:ahLst/>
              <a:cxnLst/>
              <a:rect l="l" t="t" r="r" b="b"/>
              <a:pathLst>
                <a:path w="3585346" h="5466286">
                  <a:moveTo>
                    <a:pt x="3421516" y="0"/>
                  </a:moveTo>
                  <a:lnTo>
                    <a:pt x="0" y="0"/>
                  </a:lnTo>
                  <a:lnTo>
                    <a:pt x="0" y="5466286"/>
                  </a:lnTo>
                  <a:lnTo>
                    <a:pt x="76200" y="5466286"/>
                  </a:lnTo>
                  <a:lnTo>
                    <a:pt x="76200" y="76200"/>
                  </a:lnTo>
                  <a:lnTo>
                    <a:pt x="3585346" y="76200"/>
                  </a:lnTo>
                  <a:lnTo>
                    <a:pt x="3585346" y="0"/>
                  </a:lnTo>
                  <a:close/>
                </a:path>
              </a:pathLst>
            </a:custGeom>
            <a:solidFill>
              <a:srgbClr val="D8A21E"/>
            </a:solidFill>
          </p:spPr>
        </p:sp>
      </p:grpSp>
      <p:grpSp>
        <p:nvGrpSpPr>
          <p:cNvPr id="17" name="Group 17"/>
          <p:cNvGrpSpPr/>
          <p:nvPr/>
        </p:nvGrpSpPr>
        <p:grpSpPr>
          <a:xfrm rot="-10800000">
            <a:off x="11865513" y="7751113"/>
            <a:ext cx="6070024" cy="2019359"/>
            <a:chOff x="0" y="0"/>
            <a:chExt cx="5168994" cy="1719607"/>
          </a:xfrm>
        </p:grpSpPr>
        <p:sp>
          <p:nvSpPr>
            <p:cNvPr id="18" name="Freeform 18"/>
            <p:cNvSpPr/>
            <p:nvPr/>
          </p:nvSpPr>
          <p:spPr>
            <a:xfrm>
              <a:off x="0" y="0"/>
              <a:ext cx="5168994" cy="1719607"/>
            </a:xfrm>
            <a:custGeom>
              <a:avLst/>
              <a:gdLst/>
              <a:ahLst/>
              <a:cxnLst/>
              <a:rect l="l" t="t" r="r" b="b"/>
              <a:pathLst>
                <a:path w="5168994" h="1719607">
                  <a:moveTo>
                    <a:pt x="5005164" y="0"/>
                  </a:moveTo>
                  <a:lnTo>
                    <a:pt x="0" y="0"/>
                  </a:lnTo>
                  <a:lnTo>
                    <a:pt x="0" y="1719607"/>
                  </a:lnTo>
                  <a:lnTo>
                    <a:pt x="76200" y="1719607"/>
                  </a:lnTo>
                  <a:lnTo>
                    <a:pt x="76200" y="76200"/>
                  </a:lnTo>
                  <a:lnTo>
                    <a:pt x="5168994" y="76200"/>
                  </a:lnTo>
                  <a:lnTo>
                    <a:pt x="5168994" y="0"/>
                  </a:lnTo>
                  <a:close/>
                </a:path>
              </a:pathLst>
            </a:custGeom>
            <a:solidFill>
              <a:srgbClr val="D8A21E"/>
            </a:solidFill>
          </p:spPr>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077260" y="2694838"/>
            <a:ext cx="5659888" cy="4901463"/>
            <a:chOff x="0" y="0"/>
            <a:chExt cx="6350000" cy="5499100"/>
          </a:xfrm>
        </p:grpSpPr>
        <p:sp>
          <p:nvSpPr>
            <p:cNvPr id="3" name="Freeform 3"/>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l="-26467" r="-26467"/>
              </a:stretch>
            </a:blipFill>
          </p:spPr>
        </p:sp>
      </p:grpSp>
      <p:grpSp>
        <p:nvGrpSpPr>
          <p:cNvPr id="4" name="Group 4"/>
          <p:cNvGrpSpPr/>
          <p:nvPr/>
        </p:nvGrpSpPr>
        <p:grpSpPr>
          <a:xfrm>
            <a:off x="14077260" y="7801712"/>
            <a:ext cx="5659888" cy="4863966"/>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4077260" y="-2378679"/>
            <a:ext cx="5659888" cy="4863966"/>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3357542" y="459209"/>
            <a:ext cx="15390304" cy="1614317"/>
            <a:chOff x="0" y="0"/>
            <a:chExt cx="4053413" cy="425170"/>
          </a:xfrm>
        </p:grpSpPr>
        <p:sp>
          <p:nvSpPr>
            <p:cNvPr id="11" name="Freeform 11"/>
            <p:cNvSpPr/>
            <p:nvPr/>
          </p:nvSpPr>
          <p:spPr>
            <a:xfrm>
              <a:off x="0" y="0"/>
              <a:ext cx="4053413" cy="425170"/>
            </a:xfrm>
            <a:custGeom>
              <a:avLst/>
              <a:gdLst/>
              <a:ahLst/>
              <a:cxnLst/>
              <a:rect l="l" t="t" r="r" b="b"/>
              <a:pathLst>
                <a:path w="4053413" h="425170">
                  <a:moveTo>
                    <a:pt x="4024" y="0"/>
                  </a:moveTo>
                  <a:lnTo>
                    <a:pt x="4049389" y="0"/>
                  </a:lnTo>
                  <a:cubicBezTo>
                    <a:pt x="4051612" y="0"/>
                    <a:pt x="4053413" y="1802"/>
                    <a:pt x="4053413" y="4024"/>
                  </a:cubicBezTo>
                  <a:lnTo>
                    <a:pt x="4053413" y="421146"/>
                  </a:lnTo>
                  <a:cubicBezTo>
                    <a:pt x="4053413" y="423368"/>
                    <a:pt x="4051612" y="425170"/>
                    <a:pt x="4049389" y="425170"/>
                  </a:cubicBezTo>
                  <a:lnTo>
                    <a:pt x="4024" y="425170"/>
                  </a:lnTo>
                  <a:cubicBezTo>
                    <a:pt x="1802" y="425170"/>
                    <a:pt x="0" y="423368"/>
                    <a:pt x="0" y="421146"/>
                  </a:cubicBezTo>
                  <a:lnTo>
                    <a:pt x="0" y="4024"/>
                  </a:lnTo>
                  <a:cubicBezTo>
                    <a:pt x="0" y="1802"/>
                    <a:pt x="1802" y="0"/>
                    <a:pt x="4024" y="0"/>
                  </a:cubicBezTo>
                  <a:close/>
                </a:path>
              </a:pathLst>
            </a:custGeom>
            <a:solidFill>
              <a:srgbClr val="D8A21E"/>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244738" y="4580015"/>
            <a:ext cx="1037459" cy="891566"/>
            <a:chOff x="0" y="0"/>
            <a:chExt cx="1383279" cy="1188755"/>
          </a:xfrm>
        </p:grpSpPr>
        <p:grpSp>
          <p:nvGrpSpPr>
            <p:cNvPr id="14" name="Group 14"/>
            <p:cNvGrpSpPr/>
            <p:nvPr/>
          </p:nvGrpSpPr>
          <p:grpSpPr>
            <a:xfrm>
              <a:off x="0" y="0"/>
              <a:ext cx="1383279" cy="1188755"/>
              <a:chOff x="0" y="0"/>
              <a:chExt cx="812800" cy="698500"/>
            </a:xfrm>
          </p:grpSpPr>
          <p:sp>
            <p:nvSpPr>
              <p:cNvPr id="15" name="Freeform 15"/>
              <p:cNvSpPr/>
              <p:nvPr/>
            </p:nvSpPr>
            <p:spPr>
              <a:xfrm>
                <a:off x="9284" y="0"/>
                <a:ext cx="794232" cy="698500"/>
              </a:xfrm>
              <a:custGeom>
                <a:avLst/>
                <a:gdLst/>
                <a:ahLst/>
                <a:cxnLst/>
                <a:rect l="l" t="t" r="r" b="b"/>
                <a:pathLst>
                  <a:path w="794232" h="698500">
                    <a:moveTo>
                      <a:pt x="779203" y="391038"/>
                    </a:moveTo>
                    <a:lnTo>
                      <a:pt x="624629" y="656712"/>
                    </a:lnTo>
                    <a:cubicBezTo>
                      <a:pt x="609576" y="682584"/>
                      <a:pt x="581902" y="698500"/>
                      <a:pt x="551969" y="698500"/>
                    </a:cubicBezTo>
                    <a:lnTo>
                      <a:pt x="242263" y="698500"/>
                    </a:lnTo>
                    <a:cubicBezTo>
                      <a:pt x="212330" y="698500"/>
                      <a:pt x="184656" y="682584"/>
                      <a:pt x="169603" y="656712"/>
                    </a:cubicBezTo>
                    <a:lnTo>
                      <a:pt x="15029" y="391038"/>
                    </a:lnTo>
                    <a:cubicBezTo>
                      <a:pt x="0" y="365206"/>
                      <a:pt x="0" y="333294"/>
                      <a:pt x="15029" y="307462"/>
                    </a:cubicBezTo>
                    <a:lnTo>
                      <a:pt x="169603" y="41788"/>
                    </a:lnTo>
                    <a:cubicBezTo>
                      <a:pt x="184656" y="15916"/>
                      <a:pt x="212330" y="0"/>
                      <a:pt x="242263" y="0"/>
                    </a:cubicBezTo>
                    <a:lnTo>
                      <a:pt x="551969" y="0"/>
                    </a:lnTo>
                    <a:cubicBezTo>
                      <a:pt x="581902" y="0"/>
                      <a:pt x="609576" y="15916"/>
                      <a:pt x="624629" y="41788"/>
                    </a:cubicBezTo>
                    <a:lnTo>
                      <a:pt x="779203" y="307462"/>
                    </a:lnTo>
                    <a:cubicBezTo>
                      <a:pt x="794232" y="333294"/>
                      <a:pt x="794232" y="365206"/>
                      <a:pt x="779203" y="391038"/>
                    </a:cubicBezTo>
                    <a:close/>
                  </a:path>
                </a:pathLst>
              </a:custGeom>
              <a:solidFill>
                <a:srgbClr val="D8A21E"/>
              </a:solidFill>
              <a:ln w="152400">
                <a:solidFill>
                  <a:srgbClr val="000000"/>
                </a:solidFill>
              </a:ln>
            </p:spPr>
          </p:sp>
          <p:sp>
            <p:nvSpPr>
              <p:cNvPr id="16" name="TextBox 16"/>
              <p:cNvSpPr txBox="1"/>
              <p:nvPr/>
            </p:nvSpPr>
            <p:spPr>
              <a:xfrm>
                <a:off x="114300" y="-38100"/>
                <a:ext cx="584200" cy="736600"/>
              </a:xfrm>
              <a:prstGeom prst="rect">
                <a:avLst/>
              </a:prstGeom>
            </p:spPr>
            <p:txBody>
              <a:bodyPr lIns="50800" tIns="50800" rIns="50800" bIns="50800" rtlCol="0" anchor="ctr"/>
              <a:lstStyle/>
              <a:p>
                <a:pPr algn="ctr">
                  <a:lnSpc>
                    <a:spcPts val="2660"/>
                  </a:lnSpc>
                  <a:spcBef>
                    <a:spcPct val="0"/>
                  </a:spcBef>
                </a:pPr>
                <a:endParaRPr/>
              </a:p>
            </p:txBody>
          </p:sp>
        </p:grpSp>
        <p:sp>
          <p:nvSpPr>
            <p:cNvPr id="17" name="TextBox 17"/>
            <p:cNvSpPr txBox="1"/>
            <p:nvPr/>
          </p:nvSpPr>
          <p:spPr>
            <a:xfrm>
              <a:off x="153651" y="178708"/>
              <a:ext cx="1042442" cy="816321"/>
            </a:xfrm>
            <a:prstGeom prst="rect">
              <a:avLst/>
            </a:prstGeom>
          </p:spPr>
          <p:txBody>
            <a:bodyPr lIns="0" tIns="0" rIns="0" bIns="0" rtlCol="0" anchor="t">
              <a:spAutoFit/>
            </a:bodyPr>
            <a:lstStyle/>
            <a:p>
              <a:pPr algn="ctr">
                <a:lnSpc>
                  <a:spcPts val="4703"/>
                </a:lnSpc>
              </a:pPr>
              <a:r>
                <a:rPr lang="en-US" sz="4020" spc="-192">
                  <a:solidFill>
                    <a:srgbClr val="000000"/>
                  </a:solidFill>
                  <a:latin typeface="Open Sans Bold"/>
                </a:rPr>
                <a:t>1</a:t>
              </a:r>
            </a:p>
          </p:txBody>
        </p:sp>
      </p:grpSp>
      <p:grpSp>
        <p:nvGrpSpPr>
          <p:cNvPr id="18" name="Group 18"/>
          <p:cNvGrpSpPr/>
          <p:nvPr/>
        </p:nvGrpSpPr>
        <p:grpSpPr>
          <a:xfrm>
            <a:off x="2443653" y="5599710"/>
            <a:ext cx="1037459" cy="891566"/>
            <a:chOff x="0" y="0"/>
            <a:chExt cx="1383279" cy="1188755"/>
          </a:xfrm>
        </p:grpSpPr>
        <p:grpSp>
          <p:nvGrpSpPr>
            <p:cNvPr id="19" name="Group 19"/>
            <p:cNvGrpSpPr/>
            <p:nvPr/>
          </p:nvGrpSpPr>
          <p:grpSpPr>
            <a:xfrm>
              <a:off x="0" y="0"/>
              <a:ext cx="1383279" cy="1188755"/>
              <a:chOff x="0" y="0"/>
              <a:chExt cx="812800" cy="698500"/>
            </a:xfrm>
          </p:grpSpPr>
          <p:sp>
            <p:nvSpPr>
              <p:cNvPr id="20" name="Freeform 20"/>
              <p:cNvSpPr/>
              <p:nvPr/>
            </p:nvSpPr>
            <p:spPr>
              <a:xfrm>
                <a:off x="9284" y="0"/>
                <a:ext cx="794232" cy="698500"/>
              </a:xfrm>
              <a:custGeom>
                <a:avLst/>
                <a:gdLst/>
                <a:ahLst/>
                <a:cxnLst/>
                <a:rect l="l" t="t" r="r" b="b"/>
                <a:pathLst>
                  <a:path w="794232" h="698500">
                    <a:moveTo>
                      <a:pt x="779203" y="391038"/>
                    </a:moveTo>
                    <a:lnTo>
                      <a:pt x="624629" y="656712"/>
                    </a:lnTo>
                    <a:cubicBezTo>
                      <a:pt x="609576" y="682584"/>
                      <a:pt x="581902" y="698500"/>
                      <a:pt x="551969" y="698500"/>
                    </a:cubicBezTo>
                    <a:lnTo>
                      <a:pt x="242263" y="698500"/>
                    </a:lnTo>
                    <a:cubicBezTo>
                      <a:pt x="212330" y="698500"/>
                      <a:pt x="184656" y="682584"/>
                      <a:pt x="169603" y="656712"/>
                    </a:cubicBezTo>
                    <a:lnTo>
                      <a:pt x="15029" y="391038"/>
                    </a:lnTo>
                    <a:cubicBezTo>
                      <a:pt x="0" y="365206"/>
                      <a:pt x="0" y="333294"/>
                      <a:pt x="15029" y="307462"/>
                    </a:cubicBezTo>
                    <a:lnTo>
                      <a:pt x="169603" y="41788"/>
                    </a:lnTo>
                    <a:cubicBezTo>
                      <a:pt x="184656" y="15916"/>
                      <a:pt x="212330" y="0"/>
                      <a:pt x="242263" y="0"/>
                    </a:cubicBezTo>
                    <a:lnTo>
                      <a:pt x="551969" y="0"/>
                    </a:lnTo>
                    <a:cubicBezTo>
                      <a:pt x="581902" y="0"/>
                      <a:pt x="609576" y="15916"/>
                      <a:pt x="624629" y="41788"/>
                    </a:cubicBezTo>
                    <a:lnTo>
                      <a:pt x="779203" y="307462"/>
                    </a:lnTo>
                    <a:cubicBezTo>
                      <a:pt x="794232" y="333294"/>
                      <a:pt x="794232" y="365206"/>
                      <a:pt x="779203" y="391038"/>
                    </a:cubicBezTo>
                    <a:close/>
                  </a:path>
                </a:pathLst>
              </a:custGeom>
              <a:solidFill>
                <a:srgbClr val="D8A21E"/>
              </a:solidFill>
              <a:ln w="152400">
                <a:solidFill>
                  <a:srgbClr val="000000"/>
                </a:solidFill>
              </a:ln>
            </p:spPr>
          </p:sp>
          <p:sp>
            <p:nvSpPr>
              <p:cNvPr id="21" name="TextBox 21"/>
              <p:cNvSpPr txBox="1"/>
              <p:nvPr/>
            </p:nvSpPr>
            <p:spPr>
              <a:xfrm>
                <a:off x="114300" y="-38100"/>
                <a:ext cx="584200" cy="736600"/>
              </a:xfrm>
              <a:prstGeom prst="rect">
                <a:avLst/>
              </a:prstGeom>
            </p:spPr>
            <p:txBody>
              <a:bodyPr lIns="50800" tIns="50800" rIns="50800" bIns="50800" rtlCol="0" anchor="ctr"/>
              <a:lstStyle/>
              <a:p>
                <a:pPr algn="ctr">
                  <a:lnSpc>
                    <a:spcPts val="2660"/>
                  </a:lnSpc>
                  <a:spcBef>
                    <a:spcPct val="0"/>
                  </a:spcBef>
                </a:pPr>
                <a:endParaRPr/>
              </a:p>
            </p:txBody>
          </p:sp>
        </p:grpSp>
        <p:sp>
          <p:nvSpPr>
            <p:cNvPr id="22" name="TextBox 22"/>
            <p:cNvSpPr txBox="1"/>
            <p:nvPr/>
          </p:nvSpPr>
          <p:spPr>
            <a:xfrm>
              <a:off x="170418" y="178708"/>
              <a:ext cx="1042442" cy="816321"/>
            </a:xfrm>
            <a:prstGeom prst="rect">
              <a:avLst/>
            </a:prstGeom>
          </p:spPr>
          <p:txBody>
            <a:bodyPr lIns="0" tIns="0" rIns="0" bIns="0" rtlCol="0" anchor="t">
              <a:spAutoFit/>
            </a:bodyPr>
            <a:lstStyle/>
            <a:p>
              <a:pPr algn="ctr">
                <a:lnSpc>
                  <a:spcPts val="4703"/>
                </a:lnSpc>
              </a:pPr>
              <a:r>
                <a:rPr lang="en-US" sz="4020" spc="-192">
                  <a:solidFill>
                    <a:srgbClr val="000000"/>
                  </a:solidFill>
                  <a:latin typeface="Open Sans Bold"/>
                </a:rPr>
                <a:t>2</a:t>
              </a:r>
            </a:p>
          </p:txBody>
        </p:sp>
      </p:grpSp>
      <p:grpSp>
        <p:nvGrpSpPr>
          <p:cNvPr id="23" name="Group 23"/>
          <p:cNvGrpSpPr/>
          <p:nvPr/>
        </p:nvGrpSpPr>
        <p:grpSpPr>
          <a:xfrm>
            <a:off x="2779521" y="6622409"/>
            <a:ext cx="1037459" cy="891566"/>
            <a:chOff x="0" y="0"/>
            <a:chExt cx="1383279" cy="1188755"/>
          </a:xfrm>
        </p:grpSpPr>
        <p:grpSp>
          <p:nvGrpSpPr>
            <p:cNvPr id="24" name="Group 24"/>
            <p:cNvGrpSpPr/>
            <p:nvPr/>
          </p:nvGrpSpPr>
          <p:grpSpPr>
            <a:xfrm>
              <a:off x="0" y="0"/>
              <a:ext cx="1383279" cy="1188755"/>
              <a:chOff x="0" y="0"/>
              <a:chExt cx="812800" cy="698500"/>
            </a:xfrm>
          </p:grpSpPr>
          <p:sp>
            <p:nvSpPr>
              <p:cNvPr id="25" name="Freeform 25"/>
              <p:cNvSpPr/>
              <p:nvPr/>
            </p:nvSpPr>
            <p:spPr>
              <a:xfrm>
                <a:off x="9284" y="0"/>
                <a:ext cx="794232" cy="698500"/>
              </a:xfrm>
              <a:custGeom>
                <a:avLst/>
                <a:gdLst/>
                <a:ahLst/>
                <a:cxnLst/>
                <a:rect l="l" t="t" r="r" b="b"/>
                <a:pathLst>
                  <a:path w="794232" h="698500">
                    <a:moveTo>
                      <a:pt x="779203" y="391038"/>
                    </a:moveTo>
                    <a:lnTo>
                      <a:pt x="624629" y="656712"/>
                    </a:lnTo>
                    <a:cubicBezTo>
                      <a:pt x="609576" y="682584"/>
                      <a:pt x="581902" y="698500"/>
                      <a:pt x="551969" y="698500"/>
                    </a:cubicBezTo>
                    <a:lnTo>
                      <a:pt x="242263" y="698500"/>
                    </a:lnTo>
                    <a:cubicBezTo>
                      <a:pt x="212330" y="698500"/>
                      <a:pt x="184656" y="682584"/>
                      <a:pt x="169603" y="656712"/>
                    </a:cubicBezTo>
                    <a:lnTo>
                      <a:pt x="15029" y="391038"/>
                    </a:lnTo>
                    <a:cubicBezTo>
                      <a:pt x="0" y="365206"/>
                      <a:pt x="0" y="333294"/>
                      <a:pt x="15029" y="307462"/>
                    </a:cubicBezTo>
                    <a:lnTo>
                      <a:pt x="169603" y="41788"/>
                    </a:lnTo>
                    <a:cubicBezTo>
                      <a:pt x="184656" y="15916"/>
                      <a:pt x="212330" y="0"/>
                      <a:pt x="242263" y="0"/>
                    </a:cubicBezTo>
                    <a:lnTo>
                      <a:pt x="551969" y="0"/>
                    </a:lnTo>
                    <a:cubicBezTo>
                      <a:pt x="581902" y="0"/>
                      <a:pt x="609576" y="15916"/>
                      <a:pt x="624629" y="41788"/>
                    </a:cubicBezTo>
                    <a:lnTo>
                      <a:pt x="779203" y="307462"/>
                    </a:lnTo>
                    <a:cubicBezTo>
                      <a:pt x="794232" y="333294"/>
                      <a:pt x="794232" y="365206"/>
                      <a:pt x="779203" y="391038"/>
                    </a:cubicBezTo>
                    <a:close/>
                  </a:path>
                </a:pathLst>
              </a:custGeom>
              <a:solidFill>
                <a:srgbClr val="D8A21E"/>
              </a:solidFill>
              <a:ln w="152400">
                <a:solidFill>
                  <a:srgbClr val="000000"/>
                </a:solidFill>
              </a:ln>
            </p:spPr>
          </p:sp>
          <p:sp>
            <p:nvSpPr>
              <p:cNvPr id="26" name="TextBox 26"/>
              <p:cNvSpPr txBox="1"/>
              <p:nvPr/>
            </p:nvSpPr>
            <p:spPr>
              <a:xfrm>
                <a:off x="114300" y="-38100"/>
                <a:ext cx="584200" cy="736600"/>
              </a:xfrm>
              <a:prstGeom prst="rect">
                <a:avLst/>
              </a:prstGeom>
            </p:spPr>
            <p:txBody>
              <a:bodyPr lIns="50800" tIns="50800" rIns="50800" bIns="50800" rtlCol="0" anchor="ctr"/>
              <a:lstStyle/>
              <a:p>
                <a:pPr algn="ctr">
                  <a:lnSpc>
                    <a:spcPts val="2660"/>
                  </a:lnSpc>
                  <a:spcBef>
                    <a:spcPct val="0"/>
                  </a:spcBef>
                </a:pPr>
                <a:endParaRPr/>
              </a:p>
            </p:txBody>
          </p:sp>
        </p:grpSp>
        <p:sp>
          <p:nvSpPr>
            <p:cNvPr id="27" name="TextBox 27"/>
            <p:cNvSpPr txBox="1"/>
            <p:nvPr/>
          </p:nvSpPr>
          <p:spPr>
            <a:xfrm>
              <a:off x="170418" y="178708"/>
              <a:ext cx="1042442" cy="816321"/>
            </a:xfrm>
            <a:prstGeom prst="rect">
              <a:avLst/>
            </a:prstGeom>
          </p:spPr>
          <p:txBody>
            <a:bodyPr lIns="0" tIns="0" rIns="0" bIns="0" rtlCol="0" anchor="t">
              <a:spAutoFit/>
            </a:bodyPr>
            <a:lstStyle/>
            <a:p>
              <a:pPr algn="ctr">
                <a:lnSpc>
                  <a:spcPts val="4703"/>
                </a:lnSpc>
              </a:pPr>
              <a:r>
                <a:rPr lang="en-US" sz="4020" spc="-192">
                  <a:solidFill>
                    <a:srgbClr val="000000"/>
                  </a:solidFill>
                  <a:latin typeface="Open Sans Bold"/>
                </a:rPr>
                <a:t>3</a:t>
              </a:r>
            </a:p>
          </p:txBody>
        </p:sp>
      </p:grpSp>
      <p:grpSp>
        <p:nvGrpSpPr>
          <p:cNvPr id="28" name="Group 28"/>
          <p:cNvGrpSpPr/>
          <p:nvPr/>
        </p:nvGrpSpPr>
        <p:grpSpPr>
          <a:xfrm>
            <a:off x="3047986" y="7645108"/>
            <a:ext cx="1037459" cy="891566"/>
            <a:chOff x="0" y="0"/>
            <a:chExt cx="1383279" cy="1188755"/>
          </a:xfrm>
        </p:grpSpPr>
        <p:grpSp>
          <p:nvGrpSpPr>
            <p:cNvPr id="29" name="Group 29"/>
            <p:cNvGrpSpPr/>
            <p:nvPr/>
          </p:nvGrpSpPr>
          <p:grpSpPr>
            <a:xfrm>
              <a:off x="0" y="0"/>
              <a:ext cx="1383279" cy="1188755"/>
              <a:chOff x="0" y="0"/>
              <a:chExt cx="812800" cy="698500"/>
            </a:xfrm>
          </p:grpSpPr>
          <p:sp>
            <p:nvSpPr>
              <p:cNvPr id="30" name="Freeform 30"/>
              <p:cNvSpPr/>
              <p:nvPr/>
            </p:nvSpPr>
            <p:spPr>
              <a:xfrm>
                <a:off x="9284" y="0"/>
                <a:ext cx="794232" cy="698500"/>
              </a:xfrm>
              <a:custGeom>
                <a:avLst/>
                <a:gdLst/>
                <a:ahLst/>
                <a:cxnLst/>
                <a:rect l="l" t="t" r="r" b="b"/>
                <a:pathLst>
                  <a:path w="794232" h="698500">
                    <a:moveTo>
                      <a:pt x="779203" y="391038"/>
                    </a:moveTo>
                    <a:lnTo>
                      <a:pt x="624629" y="656712"/>
                    </a:lnTo>
                    <a:cubicBezTo>
                      <a:pt x="609576" y="682584"/>
                      <a:pt x="581902" y="698500"/>
                      <a:pt x="551969" y="698500"/>
                    </a:cubicBezTo>
                    <a:lnTo>
                      <a:pt x="242263" y="698500"/>
                    </a:lnTo>
                    <a:cubicBezTo>
                      <a:pt x="212330" y="698500"/>
                      <a:pt x="184656" y="682584"/>
                      <a:pt x="169603" y="656712"/>
                    </a:cubicBezTo>
                    <a:lnTo>
                      <a:pt x="15029" y="391038"/>
                    </a:lnTo>
                    <a:cubicBezTo>
                      <a:pt x="0" y="365206"/>
                      <a:pt x="0" y="333294"/>
                      <a:pt x="15029" y="307462"/>
                    </a:cubicBezTo>
                    <a:lnTo>
                      <a:pt x="169603" y="41788"/>
                    </a:lnTo>
                    <a:cubicBezTo>
                      <a:pt x="184656" y="15916"/>
                      <a:pt x="212330" y="0"/>
                      <a:pt x="242263" y="0"/>
                    </a:cubicBezTo>
                    <a:lnTo>
                      <a:pt x="551969" y="0"/>
                    </a:lnTo>
                    <a:cubicBezTo>
                      <a:pt x="581902" y="0"/>
                      <a:pt x="609576" y="15916"/>
                      <a:pt x="624629" y="41788"/>
                    </a:cubicBezTo>
                    <a:lnTo>
                      <a:pt x="779203" y="307462"/>
                    </a:lnTo>
                    <a:cubicBezTo>
                      <a:pt x="794232" y="333294"/>
                      <a:pt x="794232" y="365206"/>
                      <a:pt x="779203" y="391038"/>
                    </a:cubicBezTo>
                    <a:close/>
                  </a:path>
                </a:pathLst>
              </a:custGeom>
              <a:solidFill>
                <a:srgbClr val="D8A21E"/>
              </a:solidFill>
              <a:ln w="152400">
                <a:solidFill>
                  <a:srgbClr val="000000"/>
                </a:solidFill>
              </a:ln>
            </p:spPr>
          </p:sp>
          <p:sp>
            <p:nvSpPr>
              <p:cNvPr id="31" name="TextBox 31"/>
              <p:cNvSpPr txBox="1"/>
              <p:nvPr/>
            </p:nvSpPr>
            <p:spPr>
              <a:xfrm>
                <a:off x="114300" y="-38100"/>
                <a:ext cx="584200" cy="736600"/>
              </a:xfrm>
              <a:prstGeom prst="rect">
                <a:avLst/>
              </a:prstGeom>
            </p:spPr>
            <p:txBody>
              <a:bodyPr lIns="50800" tIns="50800" rIns="50800" bIns="50800" rtlCol="0" anchor="ctr"/>
              <a:lstStyle/>
              <a:p>
                <a:pPr algn="ctr">
                  <a:lnSpc>
                    <a:spcPts val="2660"/>
                  </a:lnSpc>
                  <a:spcBef>
                    <a:spcPct val="0"/>
                  </a:spcBef>
                </a:pPr>
                <a:endParaRPr/>
              </a:p>
            </p:txBody>
          </p:sp>
        </p:grpSp>
        <p:sp>
          <p:nvSpPr>
            <p:cNvPr id="32" name="TextBox 32"/>
            <p:cNvSpPr txBox="1"/>
            <p:nvPr/>
          </p:nvSpPr>
          <p:spPr>
            <a:xfrm>
              <a:off x="84812" y="190863"/>
              <a:ext cx="1213655" cy="861510"/>
            </a:xfrm>
            <a:prstGeom prst="rect">
              <a:avLst/>
            </a:prstGeom>
          </p:spPr>
          <p:txBody>
            <a:bodyPr lIns="0" tIns="0" rIns="0" bIns="0" rtlCol="0" anchor="t">
              <a:spAutoFit/>
            </a:bodyPr>
            <a:lstStyle/>
            <a:p>
              <a:pPr algn="ctr">
                <a:lnSpc>
                  <a:spcPts val="5035"/>
                </a:lnSpc>
              </a:pPr>
              <a:r>
                <a:rPr lang="en-US" sz="4303" spc="-206">
                  <a:solidFill>
                    <a:srgbClr val="000000"/>
                  </a:solidFill>
                  <a:latin typeface="Open Sans Bold"/>
                </a:rPr>
                <a:t>4</a:t>
              </a:r>
            </a:p>
          </p:txBody>
        </p:sp>
      </p:grpSp>
      <p:grpSp>
        <p:nvGrpSpPr>
          <p:cNvPr id="33" name="Group 33"/>
          <p:cNvGrpSpPr/>
          <p:nvPr/>
        </p:nvGrpSpPr>
        <p:grpSpPr>
          <a:xfrm>
            <a:off x="3432536" y="8667808"/>
            <a:ext cx="1037459" cy="891566"/>
            <a:chOff x="0" y="0"/>
            <a:chExt cx="1383279" cy="1188755"/>
          </a:xfrm>
        </p:grpSpPr>
        <p:grpSp>
          <p:nvGrpSpPr>
            <p:cNvPr id="34" name="Group 34"/>
            <p:cNvGrpSpPr/>
            <p:nvPr/>
          </p:nvGrpSpPr>
          <p:grpSpPr>
            <a:xfrm>
              <a:off x="0" y="0"/>
              <a:ext cx="1383279" cy="1188755"/>
              <a:chOff x="0" y="0"/>
              <a:chExt cx="812800" cy="698500"/>
            </a:xfrm>
          </p:grpSpPr>
          <p:sp>
            <p:nvSpPr>
              <p:cNvPr id="35" name="Freeform 35"/>
              <p:cNvSpPr/>
              <p:nvPr/>
            </p:nvSpPr>
            <p:spPr>
              <a:xfrm>
                <a:off x="9284" y="0"/>
                <a:ext cx="794232" cy="698500"/>
              </a:xfrm>
              <a:custGeom>
                <a:avLst/>
                <a:gdLst/>
                <a:ahLst/>
                <a:cxnLst/>
                <a:rect l="l" t="t" r="r" b="b"/>
                <a:pathLst>
                  <a:path w="794232" h="698500">
                    <a:moveTo>
                      <a:pt x="779203" y="391038"/>
                    </a:moveTo>
                    <a:lnTo>
                      <a:pt x="624629" y="656712"/>
                    </a:lnTo>
                    <a:cubicBezTo>
                      <a:pt x="609576" y="682584"/>
                      <a:pt x="581902" y="698500"/>
                      <a:pt x="551969" y="698500"/>
                    </a:cubicBezTo>
                    <a:lnTo>
                      <a:pt x="242263" y="698500"/>
                    </a:lnTo>
                    <a:cubicBezTo>
                      <a:pt x="212330" y="698500"/>
                      <a:pt x="184656" y="682584"/>
                      <a:pt x="169603" y="656712"/>
                    </a:cubicBezTo>
                    <a:lnTo>
                      <a:pt x="15029" y="391038"/>
                    </a:lnTo>
                    <a:cubicBezTo>
                      <a:pt x="0" y="365206"/>
                      <a:pt x="0" y="333294"/>
                      <a:pt x="15029" y="307462"/>
                    </a:cubicBezTo>
                    <a:lnTo>
                      <a:pt x="169603" y="41788"/>
                    </a:lnTo>
                    <a:cubicBezTo>
                      <a:pt x="184656" y="15916"/>
                      <a:pt x="212330" y="0"/>
                      <a:pt x="242263" y="0"/>
                    </a:cubicBezTo>
                    <a:lnTo>
                      <a:pt x="551969" y="0"/>
                    </a:lnTo>
                    <a:cubicBezTo>
                      <a:pt x="581902" y="0"/>
                      <a:pt x="609576" y="15916"/>
                      <a:pt x="624629" y="41788"/>
                    </a:cubicBezTo>
                    <a:lnTo>
                      <a:pt x="779203" y="307462"/>
                    </a:lnTo>
                    <a:cubicBezTo>
                      <a:pt x="794232" y="333294"/>
                      <a:pt x="794232" y="365206"/>
                      <a:pt x="779203" y="391038"/>
                    </a:cubicBezTo>
                    <a:close/>
                  </a:path>
                </a:pathLst>
              </a:custGeom>
              <a:solidFill>
                <a:srgbClr val="D8A21E"/>
              </a:solidFill>
              <a:ln w="152400">
                <a:solidFill>
                  <a:srgbClr val="000000"/>
                </a:solidFill>
              </a:ln>
            </p:spPr>
          </p:sp>
          <p:sp>
            <p:nvSpPr>
              <p:cNvPr id="36" name="TextBox 36"/>
              <p:cNvSpPr txBox="1"/>
              <p:nvPr/>
            </p:nvSpPr>
            <p:spPr>
              <a:xfrm>
                <a:off x="114300" y="-38100"/>
                <a:ext cx="584200" cy="736600"/>
              </a:xfrm>
              <a:prstGeom prst="rect">
                <a:avLst/>
              </a:prstGeom>
            </p:spPr>
            <p:txBody>
              <a:bodyPr lIns="50800" tIns="50800" rIns="50800" bIns="50800" rtlCol="0" anchor="ctr"/>
              <a:lstStyle/>
              <a:p>
                <a:pPr algn="ctr">
                  <a:lnSpc>
                    <a:spcPts val="2660"/>
                  </a:lnSpc>
                  <a:spcBef>
                    <a:spcPct val="0"/>
                  </a:spcBef>
                </a:pPr>
                <a:endParaRPr/>
              </a:p>
            </p:txBody>
          </p:sp>
        </p:grpSp>
        <p:sp>
          <p:nvSpPr>
            <p:cNvPr id="37" name="TextBox 37"/>
            <p:cNvSpPr txBox="1"/>
            <p:nvPr/>
          </p:nvSpPr>
          <p:spPr>
            <a:xfrm>
              <a:off x="84812" y="190863"/>
              <a:ext cx="1213655" cy="861510"/>
            </a:xfrm>
            <a:prstGeom prst="rect">
              <a:avLst/>
            </a:prstGeom>
          </p:spPr>
          <p:txBody>
            <a:bodyPr lIns="0" tIns="0" rIns="0" bIns="0" rtlCol="0" anchor="t">
              <a:spAutoFit/>
            </a:bodyPr>
            <a:lstStyle/>
            <a:p>
              <a:pPr algn="ctr">
                <a:lnSpc>
                  <a:spcPts val="5035"/>
                </a:lnSpc>
              </a:pPr>
              <a:r>
                <a:rPr lang="en-US" sz="4303" spc="-206">
                  <a:solidFill>
                    <a:srgbClr val="000000"/>
                  </a:solidFill>
                  <a:latin typeface="Open Sans Bold"/>
                </a:rPr>
                <a:t>5</a:t>
              </a:r>
            </a:p>
          </p:txBody>
        </p:sp>
      </p:grpSp>
      <p:sp>
        <p:nvSpPr>
          <p:cNvPr id="38" name="TextBox 38"/>
          <p:cNvSpPr txBox="1"/>
          <p:nvPr/>
        </p:nvSpPr>
        <p:spPr>
          <a:xfrm>
            <a:off x="0" y="790398"/>
            <a:ext cx="11983765" cy="1125673"/>
          </a:xfrm>
          <a:prstGeom prst="rect">
            <a:avLst/>
          </a:prstGeom>
        </p:spPr>
        <p:txBody>
          <a:bodyPr lIns="0" tIns="0" rIns="0" bIns="0" rtlCol="0" anchor="t">
            <a:spAutoFit/>
          </a:bodyPr>
          <a:lstStyle/>
          <a:p>
            <a:pPr algn="ctr">
              <a:lnSpc>
                <a:spcPts val="8549"/>
              </a:lnSpc>
            </a:pPr>
            <a:r>
              <a:rPr lang="en-US" sz="8636">
                <a:solidFill>
                  <a:srgbClr val="000000"/>
                </a:solidFill>
                <a:latin typeface="Open Sans Extra Bold"/>
              </a:rPr>
              <a:t>BACKGROUND</a:t>
            </a:r>
          </a:p>
        </p:txBody>
      </p:sp>
      <p:sp>
        <p:nvSpPr>
          <p:cNvPr id="39" name="TextBox 39"/>
          <p:cNvSpPr txBox="1"/>
          <p:nvPr/>
        </p:nvSpPr>
        <p:spPr>
          <a:xfrm>
            <a:off x="3432536" y="4744458"/>
            <a:ext cx="7263287" cy="512352"/>
          </a:xfrm>
          <a:prstGeom prst="rect">
            <a:avLst/>
          </a:prstGeom>
        </p:spPr>
        <p:txBody>
          <a:bodyPr lIns="0" tIns="0" rIns="0" bIns="0" rtlCol="0" anchor="t">
            <a:spAutoFit/>
          </a:bodyPr>
          <a:lstStyle/>
          <a:p>
            <a:pPr>
              <a:lnSpc>
                <a:spcPts val="4093"/>
              </a:lnSpc>
            </a:pPr>
            <a:r>
              <a:rPr lang="en-US" sz="3499">
                <a:solidFill>
                  <a:srgbClr val="000000"/>
                </a:solidFill>
                <a:latin typeface="Open Sans Bold"/>
              </a:rPr>
              <a:t>Potensi Kerugian Keuangan</a:t>
            </a:r>
          </a:p>
        </p:txBody>
      </p:sp>
      <p:sp>
        <p:nvSpPr>
          <p:cNvPr id="40" name="TextBox 40"/>
          <p:cNvSpPr txBox="1"/>
          <p:nvPr/>
        </p:nvSpPr>
        <p:spPr>
          <a:xfrm>
            <a:off x="727112" y="2762756"/>
            <a:ext cx="12160984" cy="1251585"/>
          </a:xfrm>
          <a:prstGeom prst="rect">
            <a:avLst/>
          </a:prstGeom>
        </p:spPr>
        <p:txBody>
          <a:bodyPr lIns="0" tIns="0" rIns="0" bIns="0" rtlCol="0" anchor="t">
            <a:spAutoFit/>
          </a:bodyPr>
          <a:lstStyle/>
          <a:p>
            <a:pPr algn="just">
              <a:lnSpc>
                <a:spcPts val="5040"/>
              </a:lnSpc>
            </a:pPr>
            <a:r>
              <a:rPr lang="en-US" sz="3600">
                <a:solidFill>
                  <a:srgbClr val="000000"/>
                </a:solidFill>
                <a:latin typeface="Open Sans Bold"/>
              </a:rPr>
              <a:t>Prediksi risiko kredit yang tidak tepat dapat mengakibatkan : </a:t>
            </a:r>
          </a:p>
        </p:txBody>
      </p:sp>
      <p:sp>
        <p:nvSpPr>
          <p:cNvPr id="41" name="TextBox 41"/>
          <p:cNvSpPr txBox="1"/>
          <p:nvPr/>
        </p:nvSpPr>
        <p:spPr>
          <a:xfrm>
            <a:off x="3738711" y="5790210"/>
            <a:ext cx="7263287" cy="512352"/>
          </a:xfrm>
          <a:prstGeom prst="rect">
            <a:avLst/>
          </a:prstGeom>
        </p:spPr>
        <p:txBody>
          <a:bodyPr lIns="0" tIns="0" rIns="0" bIns="0" rtlCol="0" anchor="t">
            <a:spAutoFit/>
          </a:bodyPr>
          <a:lstStyle/>
          <a:p>
            <a:pPr>
              <a:lnSpc>
                <a:spcPts val="4093"/>
              </a:lnSpc>
            </a:pPr>
            <a:r>
              <a:rPr lang="en-US" sz="3499">
                <a:solidFill>
                  <a:srgbClr val="000000"/>
                </a:solidFill>
                <a:latin typeface="Open Sans Bold"/>
              </a:rPr>
              <a:t>Pengaruh pada Profitabilitas</a:t>
            </a:r>
          </a:p>
        </p:txBody>
      </p:sp>
      <p:sp>
        <p:nvSpPr>
          <p:cNvPr id="42" name="TextBox 42"/>
          <p:cNvSpPr txBox="1"/>
          <p:nvPr/>
        </p:nvSpPr>
        <p:spPr>
          <a:xfrm>
            <a:off x="3951266" y="6821541"/>
            <a:ext cx="8401122" cy="512352"/>
          </a:xfrm>
          <a:prstGeom prst="rect">
            <a:avLst/>
          </a:prstGeom>
        </p:spPr>
        <p:txBody>
          <a:bodyPr lIns="0" tIns="0" rIns="0" bIns="0" rtlCol="0" anchor="t">
            <a:spAutoFit/>
          </a:bodyPr>
          <a:lstStyle/>
          <a:p>
            <a:pPr>
              <a:lnSpc>
                <a:spcPts val="4093"/>
              </a:lnSpc>
            </a:pPr>
            <a:r>
              <a:rPr lang="en-US" sz="3499">
                <a:solidFill>
                  <a:srgbClr val="000000"/>
                </a:solidFill>
                <a:latin typeface="Open Sans Bold"/>
              </a:rPr>
              <a:t>Reputasi Perusahaan</a:t>
            </a:r>
          </a:p>
        </p:txBody>
      </p:sp>
      <p:sp>
        <p:nvSpPr>
          <p:cNvPr id="43" name="TextBox 43"/>
          <p:cNvSpPr txBox="1"/>
          <p:nvPr/>
        </p:nvSpPr>
        <p:spPr>
          <a:xfrm>
            <a:off x="4269970" y="7763724"/>
            <a:ext cx="7263287" cy="512352"/>
          </a:xfrm>
          <a:prstGeom prst="rect">
            <a:avLst/>
          </a:prstGeom>
        </p:spPr>
        <p:txBody>
          <a:bodyPr lIns="0" tIns="0" rIns="0" bIns="0" rtlCol="0" anchor="t">
            <a:spAutoFit/>
          </a:bodyPr>
          <a:lstStyle/>
          <a:p>
            <a:pPr>
              <a:lnSpc>
                <a:spcPts val="4093"/>
              </a:lnSpc>
            </a:pPr>
            <a:r>
              <a:rPr lang="en-US" sz="3499">
                <a:solidFill>
                  <a:srgbClr val="000000"/>
                </a:solidFill>
                <a:latin typeface="Open Sans Bold"/>
              </a:rPr>
              <a:t>Kepatuhan Regulasi</a:t>
            </a:r>
          </a:p>
        </p:txBody>
      </p:sp>
      <p:sp>
        <p:nvSpPr>
          <p:cNvPr id="44" name="TextBox 44"/>
          <p:cNvSpPr txBox="1"/>
          <p:nvPr/>
        </p:nvSpPr>
        <p:spPr>
          <a:xfrm>
            <a:off x="4586858" y="8847890"/>
            <a:ext cx="7765529" cy="512352"/>
          </a:xfrm>
          <a:prstGeom prst="rect">
            <a:avLst/>
          </a:prstGeom>
        </p:spPr>
        <p:txBody>
          <a:bodyPr lIns="0" tIns="0" rIns="0" bIns="0" rtlCol="0" anchor="t">
            <a:spAutoFit/>
          </a:bodyPr>
          <a:lstStyle/>
          <a:p>
            <a:pPr>
              <a:lnSpc>
                <a:spcPts val="4093"/>
              </a:lnSpc>
            </a:pPr>
            <a:r>
              <a:rPr lang="en-US" sz="3499">
                <a:solidFill>
                  <a:srgbClr val="000000"/>
                </a:solidFill>
                <a:latin typeface="Open Sans Bold"/>
              </a:rPr>
              <a:t>Pengaruh pada Laju Pertumbuhan</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2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par>
                                <p:cTn id="26" presetID="22" presetClass="entr" presetSubtype="4"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par>
                                <p:cTn id="29" presetID="2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down)">
                                      <p:cBhvr>
                                        <p:cTn id="34" dur="500"/>
                                        <p:tgtEl>
                                          <p:spTgt spid="3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down)">
                                      <p:cBhvr>
                                        <p:cTn id="37" dur="500"/>
                                        <p:tgtEl>
                                          <p:spTgt spid="3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down)">
                                      <p:cBhvr>
                                        <p:cTn id="40" dur="500"/>
                                        <p:tgtEl>
                                          <p:spTgt spid="4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down)">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5299259" y="2540909"/>
            <a:ext cx="7791214" cy="1439149"/>
            <a:chOff x="0" y="0"/>
            <a:chExt cx="2300674" cy="424967"/>
          </a:xfrm>
        </p:grpSpPr>
        <p:sp>
          <p:nvSpPr>
            <p:cNvPr id="3" name="Freeform 3"/>
            <p:cNvSpPr/>
            <p:nvPr/>
          </p:nvSpPr>
          <p:spPr>
            <a:xfrm>
              <a:off x="0" y="0"/>
              <a:ext cx="2300674" cy="424967"/>
            </a:xfrm>
            <a:custGeom>
              <a:avLst/>
              <a:gdLst/>
              <a:ahLst/>
              <a:cxnLst/>
              <a:rect l="l" t="t" r="r" b="b"/>
              <a:pathLst>
                <a:path w="2300674" h="424967">
                  <a:moveTo>
                    <a:pt x="15899" y="0"/>
                  </a:moveTo>
                  <a:lnTo>
                    <a:pt x="2284775" y="0"/>
                  </a:lnTo>
                  <a:cubicBezTo>
                    <a:pt x="2293556" y="0"/>
                    <a:pt x="2300674" y="7118"/>
                    <a:pt x="2300674" y="15899"/>
                  </a:cubicBezTo>
                  <a:lnTo>
                    <a:pt x="2300674" y="409069"/>
                  </a:lnTo>
                  <a:cubicBezTo>
                    <a:pt x="2300674" y="417849"/>
                    <a:pt x="2293556" y="424967"/>
                    <a:pt x="2284775" y="424967"/>
                  </a:cubicBezTo>
                  <a:lnTo>
                    <a:pt x="15899" y="424967"/>
                  </a:lnTo>
                  <a:cubicBezTo>
                    <a:pt x="7118" y="424967"/>
                    <a:pt x="0" y="417849"/>
                    <a:pt x="0" y="409069"/>
                  </a:cubicBezTo>
                  <a:lnTo>
                    <a:pt x="0" y="15899"/>
                  </a:lnTo>
                  <a:cubicBezTo>
                    <a:pt x="0" y="7118"/>
                    <a:pt x="7118" y="0"/>
                    <a:pt x="15899"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155890" y="-498170"/>
            <a:ext cx="3536383" cy="3039079"/>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5935739" y="1113812"/>
            <a:ext cx="3856476" cy="3339709"/>
            <a:chOff x="0" y="0"/>
            <a:chExt cx="6350000" cy="5499100"/>
          </a:xfrm>
        </p:grpSpPr>
        <p:sp>
          <p:nvSpPr>
            <p:cNvPr id="9" name="Freeform 9"/>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0" name="Group 10"/>
          <p:cNvGrpSpPr/>
          <p:nvPr/>
        </p:nvGrpSpPr>
        <p:grpSpPr>
          <a:xfrm>
            <a:off x="16027358" y="-2111020"/>
            <a:ext cx="3536383" cy="3039079"/>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242437" y="-2111020"/>
            <a:ext cx="3536383" cy="3039079"/>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a:grpSpLocks noChangeAspect="1"/>
          </p:cNvGrpSpPr>
          <p:nvPr/>
        </p:nvGrpSpPr>
        <p:grpSpPr>
          <a:xfrm>
            <a:off x="-1402484" y="1113812"/>
            <a:ext cx="3856476" cy="3339709"/>
            <a:chOff x="0" y="0"/>
            <a:chExt cx="6350000" cy="5499100"/>
          </a:xfrm>
        </p:grpSpPr>
        <p:sp>
          <p:nvSpPr>
            <p:cNvPr id="17" name="Freeform 17"/>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8" name="Group 18"/>
          <p:cNvGrpSpPr/>
          <p:nvPr/>
        </p:nvGrpSpPr>
        <p:grpSpPr>
          <a:xfrm>
            <a:off x="1670086" y="-526745"/>
            <a:ext cx="3536383" cy="3039079"/>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20" name="TextBox 20"/>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21" name="AutoShape 21"/>
          <p:cNvSpPr/>
          <p:nvPr/>
        </p:nvSpPr>
        <p:spPr>
          <a:xfrm>
            <a:off x="-172221" y="9610725"/>
            <a:ext cx="4834416" cy="0"/>
          </a:xfrm>
          <a:prstGeom prst="line">
            <a:avLst/>
          </a:prstGeom>
          <a:ln w="95250" cap="flat">
            <a:solidFill>
              <a:srgbClr val="D8A21E"/>
            </a:solidFill>
            <a:prstDash val="solid"/>
            <a:headEnd type="none" w="sm" len="sm"/>
            <a:tailEnd type="none" w="sm" len="sm"/>
          </a:ln>
        </p:spPr>
      </p:sp>
      <p:sp>
        <p:nvSpPr>
          <p:cNvPr id="22" name="AutoShape 22"/>
          <p:cNvSpPr/>
          <p:nvPr/>
        </p:nvSpPr>
        <p:spPr>
          <a:xfrm>
            <a:off x="13453584" y="9563100"/>
            <a:ext cx="4834416" cy="0"/>
          </a:xfrm>
          <a:prstGeom prst="line">
            <a:avLst/>
          </a:prstGeom>
          <a:ln w="95250" cap="flat">
            <a:solidFill>
              <a:srgbClr val="D8A21E"/>
            </a:solidFill>
            <a:prstDash val="solid"/>
            <a:headEnd type="none" w="sm" len="sm"/>
            <a:tailEnd type="none" w="sm" len="sm"/>
          </a:ln>
        </p:spPr>
      </p:sp>
      <p:sp>
        <p:nvSpPr>
          <p:cNvPr id="23" name="TextBox 23"/>
          <p:cNvSpPr txBox="1"/>
          <p:nvPr/>
        </p:nvSpPr>
        <p:spPr>
          <a:xfrm>
            <a:off x="6497147" y="2735862"/>
            <a:ext cx="5288652" cy="1000710"/>
          </a:xfrm>
          <a:prstGeom prst="rect">
            <a:avLst/>
          </a:prstGeom>
        </p:spPr>
        <p:txBody>
          <a:bodyPr lIns="0" tIns="0" rIns="0" bIns="0" rtlCol="0" anchor="t">
            <a:spAutoFit/>
          </a:bodyPr>
          <a:lstStyle/>
          <a:p>
            <a:pPr algn="ctr">
              <a:lnSpc>
                <a:spcPts val="7407"/>
              </a:lnSpc>
            </a:pPr>
            <a:r>
              <a:rPr lang="en-US" sz="7482">
                <a:solidFill>
                  <a:srgbClr val="000000"/>
                </a:solidFill>
                <a:latin typeface="Open Sans Extra Bold"/>
              </a:rPr>
              <a:t>OBJECTIVE</a:t>
            </a:r>
          </a:p>
        </p:txBody>
      </p:sp>
      <p:sp>
        <p:nvSpPr>
          <p:cNvPr id="24" name="TextBox 24"/>
          <p:cNvSpPr txBox="1"/>
          <p:nvPr/>
        </p:nvSpPr>
        <p:spPr>
          <a:xfrm>
            <a:off x="2191387" y="4386846"/>
            <a:ext cx="14006958" cy="3804285"/>
          </a:xfrm>
          <a:prstGeom prst="rect">
            <a:avLst/>
          </a:prstGeom>
        </p:spPr>
        <p:txBody>
          <a:bodyPr lIns="0" tIns="0" rIns="0" bIns="0" rtlCol="0" anchor="t">
            <a:spAutoFit/>
          </a:bodyPr>
          <a:lstStyle/>
          <a:p>
            <a:pPr algn="just">
              <a:lnSpc>
                <a:spcPts val="5040"/>
              </a:lnSpc>
            </a:pPr>
            <a:r>
              <a:rPr lang="en-US" sz="3600">
                <a:solidFill>
                  <a:srgbClr val="000000"/>
                </a:solidFill>
                <a:latin typeface="Open Sans"/>
              </a:rPr>
              <a:t>Membuat model prediksi yang akurat untuk memprediksi risiko kredit nasabah perusahaan. Model ini akan memberikan informasi apakah seorang nasabah berpotensi default dalam pembayaran pinjaman atau tidak. Diharapkan perusahaan dapat mengurangi jumlah nasabah yang berpotensi gagal bayar, sehingga resiko kerugian perusahaan berkurang.</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par>
                                <p:cTn id="14" presetID="21" presetClass="entr" presetSubtype="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21" presetClass="entr" presetSubtype="1"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par>
                                <p:cTn id="20" presetID="21"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21" presetClass="entr" presetSubtype="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heel(1)">
                                      <p:cBhvr>
                                        <p:cTn id="25" dur="2000"/>
                                        <p:tgtEl>
                                          <p:spTgt spid="18"/>
                                        </p:tgtEl>
                                      </p:cBhvr>
                                    </p:animEffect>
                                  </p:childTnLst>
                                </p:cTn>
                              </p:par>
                              <p:par>
                                <p:cTn id="26" presetID="21"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par>
                                <p:cTn id="29" presetID="21" presetClass="entr" presetSubtype="1"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heel(1)">
                                      <p:cBhvr>
                                        <p:cTn id="31" dur="2000"/>
                                        <p:tgtEl>
                                          <p:spTgt spid="22"/>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heel(1)">
                                      <p:cBhvr>
                                        <p:cTn id="34" dur="2000"/>
                                        <p:tgtEl>
                                          <p:spTgt spid="23"/>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heel(1)">
                                      <p:cBhvr>
                                        <p:cTn id="3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4631171" y="1325890"/>
            <a:ext cx="11515986" cy="1633729"/>
            <a:chOff x="0" y="0"/>
            <a:chExt cx="3320468" cy="471062"/>
          </a:xfrm>
        </p:grpSpPr>
        <p:sp>
          <p:nvSpPr>
            <p:cNvPr id="3" name="Freeform 3"/>
            <p:cNvSpPr/>
            <p:nvPr/>
          </p:nvSpPr>
          <p:spPr>
            <a:xfrm>
              <a:off x="0" y="0"/>
              <a:ext cx="3320468" cy="471062"/>
            </a:xfrm>
            <a:custGeom>
              <a:avLst/>
              <a:gdLst/>
              <a:ahLst/>
              <a:cxnLst/>
              <a:rect l="l" t="t" r="r" b="b"/>
              <a:pathLst>
                <a:path w="3320468" h="471062">
                  <a:moveTo>
                    <a:pt x="10756" y="0"/>
                  </a:moveTo>
                  <a:lnTo>
                    <a:pt x="3309712" y="0"/>
                  </a:lnTo>
                  <a:cubicBezTo>
                    <a:pt x="3312564" y="0"/>
                    <a:pt x="3315301" y="1133"/>
                    <a:pt x="3317318" y="3150"/>
                  </a:cubicBezTo>
                  <a:cubicBezTo>
                    <a:pt x="3319335" y="5168"/>
                    <a:pt x="3320468" y="7904"/>
                    <a:pt x="3320468" y="10756"/>
                  </a:cubicBezTo>
                  <a:lnTo>
                    <a:pt x="3320468" y="460306"/>
                  </a:lnTo>
                  <a:cubicBezTo>
                    <a:pt x="3320468" y="466246"/>
                    <a:pt x="3315652" y="471062"/>
                    <a:pt x="3309712" y="471062"/>
                  </a:cubicBezTo>
                  <a:lnTo>
                    <a:pt x="10756" y="471062"/>
                  </a:lnTo>
                  <a:cubicBezTo>
                    <a:pt x="7904" y="471062"/>
                    <a:pt x="5168" y="469929"/>
                    <a:pt x="3150" y="467912"/>
                  </a:cubicBezTo>
                  <a:cubicBezTo>
                    <a:pt x="1133" y="465895"/>
                    <a:pt x="0" y="463159"/>
                    <a:pt x="0" y="460306"/>
                  </a:cubicBezTo>
                  <a:lnTo>
                    <a:pt x="0" y="10756"/>
                  </a:lnTo>
                  <a:cubicBezTo>
                    <a:pt x="0" y="4816"/>
                    <a:pt x="4816" y="0"/>
                    <a:pt x="10756"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573381" y="3120081"/>
            <a:ext cx="4677751" cy="4050932"/>
            <a:chOff x="0" y="0"/>
            <a:chExt cx="6350000" cy="5499100"/>
          </a:xfrm>
        </p:grpSpPr>
        <p:sp>
          <p:nvSpPr>
            <p:cNvPr id="6" name="Freeform 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26982" b="-26982"/>
              </a:stretch>
            </a:blipFill>
          </p:spPr>
        </p:sp>
      </p:grpSp>
      <p:grpSp>
        <p:nvGrpSpPr>
          <p:cNvPr id="7" name="Group 7"/>
          <p:cNvGrpSpPr/>
          <p:nvPr/>
        </p:nvGrpSpPr>
        <p:grpSpPr>
          <a:xfrm>
            <a:off x="-1573381" y="-910426"/>
            <a:ext cx="4483620" cy="3853111"/>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527167" y="7344315"/>
            <a:ext cx="4483620" cy="3853111"/>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solidFill>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4631171" y="3362960"/>
            <a:ext cx="11515986" cy="5981065"/>
          </a:xfrm>
          <a:prstGeom prst="rect">
            <a:avLst/>
          </a:prstGeom>
        </p:spPr>
        <p:txBody>
          <a:bodyPr lIns="0" tIns="0" rIns="0" bIns="0" rtlCol="0" anchor="t">
            <a:spAutoFit/>
          </a:bodyPr>
          <a:lstStyle/>
          <a:p>
            <a:pPr>
              <a:lnSpc>
                <a:spcPts val="4759"/>
              </a:lnSpc>
            </a:pPr>
            <a:r>
              <a:rPr lang="en-US" sz="3399">
                <a:solidFill>
                  <a:srgbClr val="000000"/>
                </a:solidFill>
                <a:latin typeface="Canva Sans"/>
              </a:rPr>
              <a:t>Data perusahaan terdiri dari 466.285 baris dan 75 kolom yang diduga dibutuhkan dalam memprediksi resiko pinjaman.</a:t>
            </a:r>
          </a:p>
          <a:p>
            <a:pPr>
              <a:lnSpc>
                <a:spcPts val="4759"/>
              </a:lnSpc>
            </a:pPr>
            <a:endParaRPr lang="en-US" sz="3399">
              <a:solidFill>
                <a:srgbClr val="000000"/>
              </a:solidFill>
              <a:latin typeface="Canva Sans"/>
            </a:endParaRPr>
          </a:p>
          <a:p>
            <a:pPr>
              <a:lnSpc>
                <a:spcPts val="4759"/>
              </a:lnSpc>
            </a:pPr>
            <a:r>
              <a:rPr lang="en-US" sz="3399">
                <a:solidFill>
                  <a:srgbClr val="000000"/>
                </a:solidFill>
                <a:latin typeface="Canva Sans"/>
              </a:rPr>
              <a:t>Pada kolom </a:t>
            </a:r>
            <a:r>
              <a:rPr lang="en-US" sz="3399">
                <a:solidFill>
                  <a:srgbClr val="000000"/>
                </a:solidFill>
                <a:latin typeface="Canva Sans Bold"/>
              </a:rPr>
              <a:t>'Loan Status'</a:t>
            </a:r>
            <a:r>
              <a:rPr lang="en-US" sz="3399">
                <a:solidFill>
                  <a:srgbClr val="000000"/>
                </a:solidFill>
                <a:latin typeface="Canva Sans"/>
              </a:rPr>
              <a:t> dikelompokkan menjadi pinjaman dengan kemungkinan untuk disetujui ataupun ditolak. </a:t>
            </a:r>
          </a:p>
          <a:p>
            <a:pPr marL="734059" lvl="1" indent="-367030">
              <a:lnSpc>
                <a:spcPts val="4759"/>
              </a:lnSpc>
              <a:buFont typeface="Arial"/>
              <a:buChar char="•"/>
            </a:pPr>
            <a:r>
              <a:rPr lang="en-US" sz="3399">
                <a:solidFill>
                  <a:srgbClr val="000000"/>
                </a:solidFill>
                <a:latin typeface="Canva Sans"/>
              </a:rPr>
              <a:t>Disetujui : Fully Paid </a:t>
            </a:r>
          </a:p>
          <a:p>
            <a:pPr marL="734059" lvl="1" indent="-367030">
              <a:lnSpc>
                <a:spcPts val="4759"/>
              </a:lnSpc>
              <a:buFont typeface="Arial"/>
              <a:buChar char="•"/>
            </a:pPr>
            <a:r>
              <a:rPr lang="en-US" sz="3399">
                <a:solidFill>
                  <a:srgbClr val="000000"/>
                </a:solidFill>
                <a:latin typeface="Canva Sans"/>
              </a:rPr>
              <a:t>Ditolak : Charged Off, Default, dan Does not meet the credit policy</a:t>
            </a:r>
          </a:p>
        </p:txBody>
      </p:sp>
      <p:grpSp>
        <p:nvGrpSpPr>
          <p:cNvPr id="14" name="Group 14"/>
          <p:cNvGrpSpPr/>
          <p:nvPr/>
        </p:nvGrpSpPr>
        <p:grpSpPr>
          <a:xfrm rot="-10800000">
            <a:off x="11865513" y="7751113"/>
            <a:ext cx="6070024" cy="2019359"/>
            <a:chOff x="0" y="0"/>
            <a:chExt cx="5168994" cy="1719607"/>
          </a:xfrm>
        </p:grpSpPr>
        <p:sp>
          <p:nvSpPr>
            <p:cNvPr id="15" name="Freeform 15"/>
            <p:cNvSpPr/>
            <p:nvPr/>
          </p:nvSpPr>
          <p:spPr>
            <a:xfrm>
              <a:off x="0" y="0"/>
              <a:ext cx="5168994" cy="1719607"/>
            </a:xfrm>
            <a:custGeom>
              <a:avLst/>
              <a:gdLst/>
              <a:ahLst/>
              <a:cxnLst/>
              <a:rect l="l" t="t" r="r" b="b"/>
              <a:pathLst>
                <a:path w="5168994" h="1719607">
                  <a:moveTo>
                    <a:pt x="5005164" y="0"/>
                  </a:moveTo>
                  <a:lnTo>
                    <a:pt x="0" y="0"/>
                  </a:lnTo>
                  <a:lnTo>
                    <a:pt x="0" y="1719607"/>
                  </a:lnTo>
                  <a:lnTo>
                    <a:pt x="76200" y="1719607"/>
                  </a:lnTo>
                  <a:lnTo>
                    <a:pt x="76200" y="76200"/>
                  </a:lnTo>
                  <a:lnTo>
                    <a:pt x="5168994" y="76200"/>
                  </a:lnTo>
                  <a:lnTo>
                    <a:pt x="5168994" y="0"/>
                  </a:lnTo>
                  <a:close/>
                </a:path>
              </a:pathLst>
            </a:custGeom>
            <a:solidFill>
              <a:srgbClr val="D8A21E"/>
            </a:solidFill>
          </p:spPr>
        </p:sp>
      </p:grpSp>
      <p:sp>
        <p:nvSpPr>
          <p:cNvPr id="16" name="TextBox 16"/>
          <p:cNvSpPr txBox="1"/>
          <p:nvPr/>
        </p:nvSpPr>
        <p:spPr>
          <a:xfrm>
            <a:off x="5737308" y="1662977"/>
            <a:ext cx="9303710" cy="1134308"/>
          </a:xfrm>
          <a:prstGeom prst="rect">
            <a:avLst/>
          </a:prstGeom>
        </p:spPr>
        <p:txBody>
          <a:bodyPr lIns="0" tIns="0" rIns="0" bIns="0" rtlCol="0" anchor="t">
            <a:spAutoFit/>
          </a:bodyPr>
          <a:lstStyle/>
          <a:p>
            <a:pPr algn="ctr">
              <a:lnSpc>
                <a:spcPts val="8516"/>
              </a:lnSpc>
            </a:pPr>
            <a:r>
              <a:rPr lang="en-US" sz="8602">
                <a:solidFill>
                  <a:srgbClr val="000000"/>
                </a:solidFill>
                <a:latin typeface="Open Sans Extra Bold"/>
              </a:rPr>
              <a:t>DATASET</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par>
                                <p:cTn id="14" presetID="21" presetClass="entr" presetSubtype="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par>
                                <p:cTn id="20" presetID="21" presetClass="entr" presetSubtype="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2000"/>
                                        <p:tgtEl>
                                          <p:spTgt spid="14"/>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4907220" y="1028700"/>
            <a:ext cx="8473560" cy="1419991"/>
            <a:chOff x="0" y="0"/>
            <a:chExt cx="3094292" cy="518538"/>
          </a:xfrm>
        </p:grpSpPr>
        <p:sp>
          <p:nvSpPr>
            <p:cNvPr id="3" name="Freeform 3"/>
            <p:cNvSpPr/>
            <p:nvPr/>
          </p:nvSpPr>
          <p:spPr>
            <a:xfrm>
              <a:off x="0" y="0"/>
              <a:ext cx="3094292" cy="518538"/>
            </a:xfrm>
            <a:custGeom>
              <a:avLst/>
              <a:gdLst/>
              <a:ahLst/>
              <a:cxnLst/>
              <a:rect l="l" t="t" r="r" b="b"/>
              <a:pathLst>
                <a:path w="3094292" h="518538">
                  <a:moveTo>
                    <a:pt x="14618" y="0"/>
                  </a:moveTo>
                  <a:lnTo>
                    <a:pt x="3079673" y="0"/>
                  </a:lnTo>
                  <a:cubicBezTo>
                    <a:pt x="3087747" y="0"/>
                    <a:pt x="3094292" y="6545"/>
                    <a:pt x="3094292" y="14618"/>
                  </a:cubicBezTo>
                  <a:lnTo>
                    <a:pt x="3094292" y="503920"/>
                  </a:lnTo>
                  <a:cubicBezTo>
                    <a:pt x="3094292" y="511993"/>
                    <a:pt x="3087747" y="518538"/>
                    <a:pt x="3079673" y="518538"/>
                  </a:cubicBezTo>
                  <a:lnTo>
                    <a:pt x="14618" y="518538"/>
                  </a:lnTo>
                  <a:cubicBezTo>
                    <a:pt x="10741" y="518538"/>
                    <a:pt x="7023" y="516998"/>
                    <a:pt x="4282" y="514257"/>
                  </a:cubicBezTo>
                  <a:cubicBezTo>
                    <a:pt x="1540" y="511515"/>
                    <a:pt x="0" y="507797"/>
                    <a:pt x="0" y="503920"/>
                  </a:cubicBezTo>
                  <a:lnTo>
                    <a:pt x="0" y="14618"/>
                  </a:lnTo>
                  <a:cubicBezTo>
                    <a:pt x="0" y="10741"/>
                    <a:pt x="1540" y="7023"/>
                    <a:pt x="4282" y="4282"/>
                  </a:cubicBezTo>
                  <a:cubicBezTo>
                    <a:pt x="7023" y="1540"/>
                    <a:pt x="10741" y="0"/>
                    <a:pt x="14618"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715194" y="-248465"/>
            <a:ext cx="2705457" cy="2325002"/>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6841876" y="984758"/>
            <a:ext cx="2950339" cy="2554994"/>
            <a:chOff x="0" y="0"/>
            <a:chExt cx="6350000" cy="5499100"/>
          </a:xfrm>
        </p:grpSpPr>
        <p:sp>
          <p:nvSpPr>
            <p:cNvPr id="9" name="Freeform 9"/>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0" name="Group 10"/>
          <p:cNvGrpSpPr/>
          <p:nvPr/>
        </p:nvGrpSpPr>
        <p:grpSpPr>
          <a:xfrm>
            <a:off x="16911968" y="-1482352"/>
            <a:ext cx="2705457" cy="2325002"/>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287635" y="-1433117"/>
            <a:ext cx="2605066" cy="2238729"/>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a:grpSpLocks noChangeAspect="1"/>
          </p:cNvGrpSpPr>
          <p:nvPr/>
        </p:nvGrpSpPr>
        <p:grpSpPr>
          <a:xfrm>
            <a:off x="-1405533" y="942446"/>
            <a:ext cx="2840862" cy="2460187"/>
            <a:chOff x="0" y="0"/>
            <a:chExt cx="6350000" cy="5499100"/>
          </a:xfrm>
        </p:grpSpPr>
        <p:sp>
          <p:nvSpPr>
            <p:cNvPr id="17" name="Freeform 17"/>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8" name="Group 18"/>
          <p:cNvGrpSpPr/>
          <p:nvPr/>
        </p:nvGrpSpPr>
        <p:grpSpPr>
          <a:xfrm>
            <a:off x="857867" y="-266066"/>
            <a:ext cx="2605066" cy="2238729"/>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20" name="TextBox 20"/>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21" name="AutoShape 21"/>
          <p:cNvSpPr/>
          <p:nvPr/>
        </p:nvSpPr>
        <p:spPr>
          <a:xfrm>
            <a:off x="13453584" y="9563100"/>
            <a:ext cx="4834416" cy="0"/>
          </a:xfrm>
          <a:prstGeom prst="line">
            <a:avLst/>
          </a:prstGeom>
          <a:ln w="95250" cap="flat">
            <a:solidFill>
              <a:srgbClr val="D8A21E"/>
            </a:solidFill>
            <a:prstDash val="solid"/>
            <a:headEnd type="none" w="sm" len="sm"/>
            <a:tailEnd type="none" w="sm" len="sm"/>
          </a:ln>
        </p:spPr>
      </p:sp>
      <p:sp>
        <p:nvSpPr>
          <p:cNvPr id="22" name="AutoShape 22"/>
          <p:cNvSpPr/>
          <p:nvPr/>
        </p:nvSpPr>
        <p:spPr>
          <a:xfrm>
            <a:off x="-172221" y="9610725"/>
            <a:ext cx="4834416" cy="0"/>
          </a:xfrm>
          <a:prstGeom prst="line">
            <a:avLst/>
          </a:prstGeom>
          <a:ln w="95250" cap="flat">
            <a:solidFill>
              <a:srgbClr val="D8A21E"/>
            </a:solidFill>
            <a:prstDash val="solid"/>
            <a:headEnd type="none" w="sm" len="sm"/>
            <a:tailEnd type="none" w="sm" len="sm"/>
          </a:ln>
        </p:spPr>
      </p:sp>
      <p:sp>
        <p:nvSpPr>
          <p:cNvPr id="23" name="Freeform 23"/>
          <p:cNvSpPr/>
          <p:nvPr/>
        </p:nvSpPr>
        <p:spPr>
          <a:xfrm>
            <a:off x="2424690" y="3035050"/>
            <a:ext cx="14038988" cy="3377095"/>
          </a:xfrm>
          <a:custGeom>
            <a:avLst/>
            <a:gdLst/>
            <a:ahLst/>
            <a:cxnLst/>
            <a:rect l="l" t="t" r="r" b="b"/>
            <a:pathLst>
              <a:path w="14038988" h="3377095">
                <a:moveTo>
                  <a:pt x="0" y="0"/>
                </a:moveTo>
                <a:lnTo>
                  <a:pt x="14038988" y="0"/>
                </a:lnTo>
                <a:lnTo>
                  <a:pt x="14038988" y="3377095"/>
                </a:lnTo>
                <a:lnTo>
                  <a:pt x="0" y="3377095"/>
                </a:lnTo>
                <a:lnTo>
                  <a:pt x="0" y="0"/>
                </a:lnTo>
                <a:close/>
              </a:path>
            </a:pathLst>
          </a:custGeom>
          <a:blipFill>
            <a:blip r:embed="rId3"/>
            <a:stretch>
              <a:fillRect l="-23672" r="-212" b="-194481"/>
            </a:stretch>
          </a:blipFill>
        </p:spPr>
      </p:sp>
      <p:sp>
        <p:nvSpPr>
          <p:cNvPr id="24" name="TextBox 24"/>
          <p:cNvSpPr txBox="1"/>
          <p:nvPr/>
        </p:nvSpPr>
        <p:spPr>
          <a:xfrm>
            <a:off x="5207695" y="1401601"/>
            <a:ext cx="7872610" cy="853410"/>
          </a:xfrm>
          <a:prstGeom prst="rect">
            <a:avLst/>
          </a:prstGeom>
        </p:spPr>
        <p:txBody>
          <a:bodyPr lIns="0" tIns="0" rIns="0" bIns="0" rtlCol="0" anchor="t">
            <a:spAutoFit/>
          </a:bodyPr>
          <a:lstStyle/>
          <a:p>
            <a:pPr algn="ctr">
              <a:lnSpc>
                <a:spcPts val="6383"/>
              </a:lnSpc>
            </a:pPr>
            <a:r>
              <a:rPr lang="en-US" sz="6447">
                <a:solidFill>
                  <a:srgbClr val="000000"/>
                </a:solidFill>
                <a:latin typeface="Open Sans Extra Bold"/>
              </a:rPr>
              <a:t>EDA</a:t>
            </a:r>
          </a:p>
        </p:txBody>
      </p:sp>
      <p:sp>
        <p:nvSpPr>
          <p:cNvPr id="25" name="TextBox 25"/>
          <p:cNvSpPr txBox="1"/>
          <p:nvPr/>
        </p:nvSpPr>
        <p:spPr>
          <a:xfrm>
            <a:off x="3645013" y="7072819"/>
            <a:ext cx="11466877" cy="1064260"/>
          </a:xfrm>
          <a:prstGeom prst="rect">
            <a:avLst/>
          </a:prstGeom>
        </p:spPr>
        <p:txBody>
          <a:bodyPr lIns="0" tIns="0" rIns="0" bIns="0" rtlCol="0" anchor="t">
            <a:spAutoFit/>
          </a:bodyPr>
          <a:lstStyle/>
          <a:p>
            <a:pPr algn="ctr">
              <a:lnSpc>
                <a:spcPts val="4340"/>
              </a:lnSpc>
            </a:pPr>
            <a:r>
              <a:rPr lang="en-US" sz="3100">
                <a:solidFill>
                  <a:srgbClr val="000000"/>
                </a:solidFill>
                <a:latin typeface="Canva Sans"/>
              </a:rPr>
              <a:t>Sebagian besar pinjaman sedang berjalan (tidak mengalami keterlambatan) dan sudah sepenuhnya dilunasi.  </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par>
                                <p:cTn id="14" presetID="21" presetClass="entr" presetSubtype="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21" presetClass="entr" presetSubtype="1"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par>
                                <p:cTn id="20" presetID="21"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21" presetClass="entr" presetSubtype="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heel(1)">
                                      <p:cBhvr>
                                        <p:cTn id="25" dur="2000"/>
                                        <p:tgtEl>
                                          <p:spTgt spid="18"/>
                                        </p:tgtEl>
                                      </p:cBhvr>
                                    </p:animEffect>
                                  </p:childTnLst>
                                </p:cTn>
                              </p:par>
                              <p:par>
                                <p:cTn id="26" presetID="21"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par>
                                <p:cTn id="29" presetID="21" presetClass="entr" presetSubtype="1"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heel(1)">
                                      <p:cBhvr>
                                        <p:cTn id="31" dur="2000"/>
                                        <p:tgtEl>
                                          <p:spTgt spid="22"/>
                                        </p:tgtEl>
                                      </p:cBhvr>
                                    </p:animEffect>
                                  </p:childTnLst>
                                </p:cTn>
                              </p:par>
                              <p:par>
                                <p:cTn id="32" presetID="21" presetClass="entr" presetSubtype="1"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heel(1)">
                                      <p:cBhvr>
                                        <p:cTn id="34" dur="2000"/>
                                        <p:tgtEl>
                                          <p:spTgt spid="23"/>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heel(1)">
                                      <p:cBhvr>
                                        <p:cTn id="37" dur="2000"/>
                                        <p:tgtEl>
                                          <p:spTgt spid="24"/>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heel(1)">
                                      <p:cBhvr>
                                        <p:cTn id="40"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4907220" y="1028700"/>
            <a:ext cx="8473560" cy="1419991"/>
            <a:chOff x="0" y="0"/>
            <a:chExt cx="3094292" cy="518538"/>
          </a:xfrm>
        </p:grpSpPr>
        <p:sp>
          <p:nvSpPr>
            <p:cNvPr id="3" name="Freeform 3"/>
            <p:cNvSpPr/>
            <p:nvPr/>
          </p:nvSpPr>
          <p:spPr>
            <a:xfrm>
              <a:off x="0" y="0"/>
              <a:ext cx="3094292" cy="518538"/>
            </a:xfrm>
            <a:custGeom>
              <a:avLst/>
              <a:gdLst/>
              <a:ahLst/>
              <a:cxnLst/>
              <a:rect l="l" t="t" r="r" b="b"/>
              <a:pathLst>
                <a:path w="3094292" h="518538">
                  <a:moveTo>
                    <a:pt x="14618" y="0"/>
                  </a:moveTo>
                  <a:lnTo>
                    <a:pt x="3079673" y="0"/>
                  </a:lnTo>
                  <a:cubicBezTo>
                    <a:pt x="3087747" y="0"/>
                    <a:pt x="3094292" y="6545"/>
                    <a:pt x="3094292" y="14618"/>
                  </a:cubicBezTo>
                  <a:lnTo>
                    <a:pt x="3094292" y="503920"/>
                  </a:lnTo>
                  <a:cubicBezTo>
                    <a:pt x="3094292" y="511993"/>
                    <a:pt x="3087747" y="518538"/>
                    <a:pt x="3079673" y="518538"/>
                  </a:cubicBezTo>
                  <a:lnTo>
                    <a:pt x="14618" y="518538"/>
                  </a:lnTo>
                  <a:cubicBezTo>
                    <a:pt x="10741" y="518538"/>
                    <a:pt x="7023" y="516998"/>
                    <a:pt x="4282" y="514257"/>
                  </a:cubicBezTo>
                  <a:cubicBezTo>
                    <a:pt x="1540" y="511515"/>
                    <a:pt x="0" y="507797"/>
                    <a:pt x="0" y="503920"/>
                  </a:cubicBezTo>
                  <a:lnTo>
                    <a:pt x="0" y="14618"/>
                  </a:lnTo>
                  <a:cubicBezTo>
                    <a:pt x="0" y="10741"/>
                    <a:pt x="1540" y="7023"/>
                    <a:pt x="4282" y="4282"/>
                  </a:cubicBezTo>
                  <a:cubicBezTo>
                    <a:pt x="7023" y="1540"/>
                    <a:pt x="10741" y="0"/>
                    <a:pt x="14618"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715194" y="-248465"/>
            <a:ext cx="2705457" cy="2325002"/>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6841876" y="984758"/>
            <a:ext cx="2950339" cy="2554994"/>
            <a:chOff x="0" y="0"/>
            <a:chExt cx="6350000" cy="5499100"/>
          </a:xfrm>
        </p:grpSpPr>
        <p:sp>
          <p:nvSpPr>
            <p:cNvPr id="9" name="Freeform 9"/>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0" name="Group 10"/>
          <p:cNvGrpSpPr/>
          <p:nvPr/>
        </p:nvGrpSpPr>
        <p:grpSpPr>
          <a:xfrm>
            <a:off x="16911968" y="-1482352"/>
            <a:ext cx="2705457" cy="2325002"/>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287635" y="-1433117"/>
            <a:ext cx="2605066" cy="2238729"/>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a:grpSpLocks noChangeAspect="1"/>
          </p:cNvGrpSpPr>
          <p:nvPr/>
        </p:nvGrpSpPr>
        <p:grpSpPr>
          <a:xfrm>
            <a:off x="-1405533" y="942446"/>
            <a:ext cx="2840862" cy="2460187"/>
            <a:chOff x="0" y="0"/>
            <a:chExt cx="6350000" cy="5499100"/>
          </a:xfrm>
        </p:grpSpPr>
        <p:sp>
          <p:nvSpPr>
            <p:cNvPr id="17" name="Freeform 17"/>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8" name="Group 18"/>
          <p:cNvGrpSpPr/>
          <p:nvPr/>
        </p:nvGrpSpPr>
        <p:grpSpPr>
          <a:xfrm>
            <a:off x="857867" y="-266066"/>
            <a:ext cx="2605066" cy="2238729"/>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20" name="TextBox 20"/>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21" name="AutoShape 21"/>
          <p:cNvSpPr/>
          <p:nvPr/>
        </p:nvSpPr>
        <p:spPr>
          <a:xfrm>
            <a:off x="13453584" y="9563100"/>
            <a:ext cx="4834416" cy="0"/>
          </a:xfrm>
          <a:prstGeom prst="line">
            <a:avLst/>
          </a:prstGeom>
          <a:ln w="95250" cap="flat">
            <a:solidFill>
              <a:srgbClr val="D8A21E"/>
            </a:solidFill>
            <a:prstDash val="solid"/>
            <a:headEnd type="none" w="sm" len="sm"/>
            <a:tailEnd type="none" w="sm" len="sm"/>
          </a:ln>
        </p:spPr>
      </p:sp>
      <p:sp>
        <p:nvSpPr>
          <p:cNvPr id="22" name="AutoShape 22"/>
          <p:cNvSpPr/>
          <p:nvPr/>
        </p:nvSpPr>
        <p:spPr>
          <a:xfrm>
            <a:off x="-172221" y="9610725"/>
            <a:ext cx="4834416" cy="0"/>
          </a:xfrm>
          <a:prstGeom prst="line">
            <a:avLst/>
          </a:prstGeom>
          <a:ln w="95250" cap="flat">
            <a:solidFill>
              <a:srgbClr val="D8A21E"/>
            </a:solidFill>
            <a:prstDash val="solid"/>
            <a:headEnd type="none" w="sm" len="sm"/>
            <a:tailEnd type="none" w="sm" len="sm"/>
          </a:ln>
        </p:spPr>
      </p:sp>
      <p:grpSp>
        <p:nvGrpSpPr>
          <p:cNvPr id="23" name="Group 23"/>
          <p:cNvGrpSpPr/>
          <p:nvPr/>
        </p:nvGrpSpPr>
        <p:grpSpPr>
          <a:xfrm>
            <a:off x="1830821" y="2821521"/>
            <a:ext cx="5662747" cy="4307092"/>
            <a:chOff x="0" y="0"/>
            <a:chExt cx="7550330" cy="5742789"/>
          </a:xfrm>
        </p:grpSpPr>
        <p:sp>
          <p:nvSpPr>
            <p:cNvPr id="24" name="Freeform 24"/>
            <p:cNvSpPr/>
            <p:nvPr/>
          </p:nvSpPr>
          <p:spPr>
            <a:xfrm>
              <a:off x="0" y="0"/>
              <a:ext cx="7501189" cy="5742789"/>
            </a:xfrm>
            <a:custGeom>
              <a:avLst/>
              <a:gdLst/>
              <a:ahLst/>
              <a:cxnLst/>
              <a:rect l="l" t="t" r="r" b="b"/>
              <a:pathLst>
                <a:path w="7501189" h="5742789">
                  <a:moveTo>
                    <a:pt x="0" y="0"/>
                  </a:moveTo>
                  <a:lnTo>
                    <a:pt x="7501189" y="0"/>
                  </a:lnTo>
                  <a:lnTo>
                    <a:pt x="7501189" y="5742789"/>
                  </a:lnTo>
                  <a:lnTo>
                    <a:pt x="0" y="5742789"/>
                  </a:lnTo>
                  <a:lnTo>
                    <a:pt x="0" y="0"/>
                  </a:lnTo>
                  <a:close/>
                </a:path>
              </a:pathLst>
            </a:custGeom>
            <a:blipFill>
              <a:blip r:embed="rId3"/>
              <a:stretch>
                <a:fillRect/>
              </a:stretch>
            </a:blipFill>
          </p:spPr>
        </p:sp>
        <p:grpSp>
          <p:nvGrpSpPr>
            <p:cNvPr id="25" name="Group 25"/>
            <p:cNvGrpSpPr/>
            <p:nvPr/>
          </p:nvGrpSpPr>
          <p:grpSpPr>
            <a:xfrm>
              <a:off x="1931722" y="3870127"/>
              <a:ext cx="532298" cy="314843"/>
              <a:chOff x="0" y="0"/>
              <a:chExt cx="135869" cy="80364"/>
            </a:xfrm>
          </p:grpSpPr>
          <p:sp>
            <p:nvSpPr>
              <p:cNvPr id="26" name="Freeform 26"/>
              <p:cNvSpPr/>
              <p:nvPr/>
            </p:nvSpPr>
            <p:spPr>
              <a:xfrm>
                <a:off x="0" y="0"/>
                <a:ext cx="135869" cy="80364"/>
              </a:xfrm>
              <a:custGeom>
                <a:avLst/>
                <a:gdLst/>
                <a:ahLst/>
                <a:cxnLst/>
                <a:rect l="l" t="t" r="r" b="b"/>
                <a:pathLst>
                  <a:path w="135869" h="80364">
                    <a:moveTo>
                      <a:pt x="40182" y="0"/>
                    </a:moveTo>
                    <a:lnTo>
                      <a:pt x="95687" y="0"/>
                    </a:lnTo>
                    <a:cubicBezTo>
                      <a:pt x="106344" y="0"/>
                      <a:pt x="116565" y="4233"/>
                      <a:pt x="124100" y="11769"/>
                    </a:cubicBezTo>
                    <a:cubicBezTo>
                      <a:pt x="131636" y="19305"/>
                      <a:pt x="135869" y="29525"/>
                      <a:pt x="135869" y="40182"/>
                    </a:cubicBezTo>
                    <a:lnTo>
                      <a:pt x="135869" y="40182"/>
                    </a:lnTo>
                    <a:cubicBezTo>
                      <a:pt x="135869" y="62374"/>
                      <a:pt x="117879" y="80364"/>
                      <a:pt x="95687" y="80364"/>
                    </a:cubicBezTo>
                    <a:lnTo>
                      <a:pt x="40182" y="80364"/>
                    </a:lnTo>
                    <a:cubicBezTo>
                      <a:pt x="29525" y="80364"/>
                      <a:pt x="19305" y="76130"/>
                      <a:pt x="11769" y="68595"/>
                    </a:cubicBezTo>
                    <a:cubicBezTo>
                      <a:pt x="4233" y="61059"/>
                      <a:pt x="0" y="50839"/>
                      <a:pt x="0" y="40182"/>
                    </a:cubicBezTo>
                    <a:lnTo>
                      <a:pt x="0" y="40182"/>
                    </a:lnTo>
                    <a:cubicBezTo>
                      <a:pt x="0" y="29525"/>
                      <a:pt x="4233" y="19305"/>
                      <a:pt x="11769" y="11769"/>
                    </a:cubicBezTo>
                    <a:cubicBezTo>
                      <a:pt x="19305" y="4233"/>
                      <a:pt x="29525" y="0"/>
                      <a:pt x="40182" y="0"/>
                    </a:cubicBezTo>
                    <a:close/>
                  </a:path>
                </a:pathLst>
              </a:custGeom>
              <a:solidFill>
                <a:srgbClr val="E3E5E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7018032" y="1423800"/>
              <a:ext cx="532298" cy="314843"/>
              <a:chOff x="0" y="0"/>
              <a:chExt cx="135869" cy="80364"/>
            </a:xfrm>
          </p:grpSpPr>
          <p:sp>
            <p:nvSpPr>
              <p:cNvPr id="29" name="Freeform 29"/>
              <p:cNvSpPr/>
              <p:nvPr/>
            </p:nvSpPr>
            <p:spPr>
              <a:xfrm>
                <a:off x="0" y="0"/>
                <a:ext cx="135869" cy="80364"/>
              </a:xfrm>
              <a:custGeom>
                <a:avLst/>
                <a:gdLst/>
                <a:ahLst/>
                <a:cxnLst/>
                <a:rect l="l" t="t" r="r" b="b"/>
                <a:pathLst>
                  <a:path w="135869" h="80364">
                    <a:moveTo>
                      <a:pt x="40182" y="0"/>
                    </a:moveTo>
                    <a:lnTo>
                      <a:pt x="95687" y="0"/>
                    </a:lnTo>
                    <a:cubicBezTo>
                      <a:pt x="106344" y="0"/>
                      <a:pt x="116565" y="4233"/>
                      <a:pt x="124100" y="11769"/>
                    </a:cubicBezTo>
                    <a:cubicBezTo>
                      <a:pt x="131636" y="19305"/>
                      <a:pt x="135869" y="29525"/>
                      <a:pt x="135869" y="40182"/>
                    </a:cubicBezTo>
                    <a:lnTo>
                      <a:pt x="135869" y="40182"/>
                    </a:lnTo>
                    <a:cubicBezTo>
                      <a:pt x="135869" y="62374"/>
                      <a:pt x="117879" y="80364"/>
                      <a:pt x="95687" y="80364"/>
                    </a:cubicBezTo>
                    <a:lnTo>
                      <a:pt x="40182" y="80364"/>
                    </a:lnTo>
                    <a:cubicBezTo>
                      <a:pt x="29525" y="80364"/>
                      <a:pt x="19305" y="76130"/>
                      <a:pt x="11769" y="68595"/>
                    </a:cubicBezTo>
                    <a:cubicBezTo>
                      <a:pt x="4233" y="61059"/>
                      <a:pt x="0" y="50839"/>
                      <a:pt x="0" y="40182"/>
                    </a:cubicBezTo>
                    <a:lnTo>
                      <a:pt x="0" y="40182"/>
                    </a:lnTo>
                    <a:cubicBezTo>
                      <a:pt x="0" y="29525"/>
                      <a:pt x="4233" y="19305"/>
                      <a:pt x="11769" y="11769"/>
                    </a:cubicBezTo>
                    <a:cubicBezTo>
                      <a:pt x="19305" y="4233"/>
                      <a:pt x="29525" y="0"/>
                      <a:pt x="40182" y="0"/>
                    </a:cubicBezTo>
                    <a:close/>
                  </a:path>
                </a:pathLst>
              </a:custGeom>
              <a:solidFill>
                <a:srgbClr val="E3E5E0"/>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700849" y="3959661"/>
              <a:ext cx="1270186" cy="336709"/>
            </a:xfrm>
            <a:prstGeom prst="rect">
              <a:avLst/>
            </a:prstGeom>
          </p:spPr>
          <p:txBody>
            <a:bodyPr lIns="0" tIns="0" rIns="0" bIns="0" rtlCol="0" anchor="t">
              <a:spAutoFit/>
            </a:bodyPr>
            <a:lstStyle/>
            <a:p>
              <a:pPr algn="ctr">
                <a:lnSpc>
                  <a:spcPts val="2141"/>
                </a:lnSpc>
              </a:pPr>
              <a:r>
                <a:rPr lang="en-US" sz="1529">
                  <a:solidFill>
                    <a:srgbClr val="FEFEFE"/>
                  </a:solidFill>
                  <a:latin typeface="Canva Sans Bold"/>
                </a:rPr>
                <a:t>19.96%</a:t>
              </a:r>
            </a:p>
          </p:txBody>
        </p:sp>
        <p:sp>
          <p:nvSpPr>
            <p:cNvPr id="32" name="TextBox 32"/>
            <p:cNvSpPr txBox="1"/>
            <p:nvPr/>
          </p:nvSpPr>
          <p:spPr>
            <a:xfrm>
              <a:off x="5747846" y="1401934"/>
              <a:ext cx="1270186" cy="336709"/>
            </a:xfrm>
            <a:prstGeom prst="rect">
              <a:avLst/>
            </a:prstGeom>
          </p:spPr>
          <p:txBody>
            <a:bodyPr lIns="0" tIns="0" rIns="0" bIns="0" rtlCol="0" anchor="t">
              <a:spAutoFit/>
            </a:bodyPr>
            <a:lstStyle/>
            <a:p>
              <a:pPr algn="ctr">
                <a:lnSpc>
                  <a:spcPts val="2141"/>
                </a:lnSpc>
              </a:pPr>
              <a:r>
                <a:rPr lang="en-US" sz="1529">
                  <a:solidFill>
                    <a:srgbClr val="FEFEFE"/>
                  </a:solidFill>
                  <a:latin typeface="Canva Sans Bold"/>
                </a:rPr>
                <a:t>80.04%</a:t>
              </a:r>
            </a:p>
          </p:txBody>
        </p:sp>
      </p:grpSp>
      <p:sp>
        <p:nvSpPr>
          <p:cNvPr id="33" name="Freeform 33"/>
          <p:cNvSpPr/>
          <p:nvPr/>
        </p:nvSpPr>
        <p:spPr>
          <a:xfrm>
            <a:off x="2160400" y="7468106"/>
            <a:ext cx="14435463" cy="1756856"/>
          </a:xfrm>
          <a:custGeom>
            <a:avLst/>
            <a:gdLst/>
            <a:ahLst/>
            <a:cxnLst/>
            <a:rect l="l" t="t" r="r" b="b"/>
            <a:pathLst>
              <a:path w="14435463" h="1756856">
                <a:moveTo>
                  <a:pt x="0" y="0"/>
                </a:moveTo>
                <a:lnTo>
                  <a:pt x="14435462" y="0"/>
                </a:lnTo>
                <a:lnTo>
                  <a:pt x="14435462" y="1756856"/>
                </a:lnTo>
                <a:lnTo>
                  <a:pt x="0" y="1756856"/>
                </a:lnTo>
                <a:lnTo>
                  <a:pt x="0" y="0"/>
                </a:lnTo>
                <a:close/>
              </a:path>
            </a:pathLst>
          </a:custGeom>
          <a:blipFill>
            <a:blip r:embed="rId4"/>
            <a:stretch>
              <a:fillRect b="-519266"/>
            </a:stretch>
          </a:blipFill>
        </p:spPr>
      </p:sp>
      <p:sp>
        <p:nvSpPr>
          <p:cNvPr id="34" name="TextBox 34"/>
          <p:cNvSpPr txBox="1"/>
          <p:nvPr/>
        </p:nvSpPr>
        <p:spPr>
          <a:xfrm>
            <a:off x="5207695" y="1401601"/>
            <a:ext cx="7872610" cy="853410"/>
          </a:xfrm>
          <a:prstGeom prst="rect">
            <a:avLst/>
          </a:prstGeom>
        </p:spPr>
        <p:txBody>
          <a:bodyPr lIns="0" tIns="0" rIns="0" bIns="0" rtlCol="0" anchor="t">
            <a:spAutoFit/>
          </a:bodyPr>
          <a:lstStyle/>
          <a:p>
            <a:pPr algn="ctr">
              <a:lnSpc>
                <a:spcPts val="6383"/>
              </a:lnSpc>
            </a:pPr>
            <a:r>
              <a:rPr lang="en-US" sz="6447">
                <a:solidFill>
                  <a:srgbClr val="000000"/>
                </a:solidFill>
                <a:latin typeface="Open Sans Extra Bold"/>
              </a:rPr>
              <a:t>EDA</a:t>
            </a:r>
          </a:p>
        </p:txBody>
      </p:sp>
      <p:sp>
        <p:nvSpPr>
          <p:cNvPr id="35" name="TextBox 35"/>
          <p:cNvSpPr txBox="1"/>
          <p:nvPr/>
        </p:nvSpPr>
        <p:spPr>
          <a:xfrm>
            <a:off x="7893619" y="2764371"/>
            <a:ext cx="9527032" cy="1967230"/>
          </a:xfrm>
          <a:prstGeom prst="rect">
            <a:avLst/>
          </a:prstGeom>
        </p:spPr>
        <p:txBody>
          <a:bodyPr lIns="0" tIns="0" rIns="0" bIns="0" rtlCol="0" anchor="t">
            <a:spAutoFit/>
          </a:bodyPr>
          <a:lstStyle/>
          <a:p>
            <a:pPr>
              <a:lnSpc>
                <a:spcPts val="3919"/>
              </a:lnSpc>
            </a:pPr>
            <a:r>
              <a:rPr lang="en-US" sz="2799">
                <a:solidFill>
                  <a:srgbClr val="000000"/>
                </a:solidFill>
                <a:latin typeface="Canva Sans"/>
              </a:rPr>
              <a:t>Penerimaan peminjaman yang sangat tinggi yaitu 80.04% perlu dipertimbangkan oleh perusahaan karena dapat berdampak besar pada kesehatan keuangan dan dapat meningkatkan risiko bagi perusahaan.</a:t>
            </a:r>
          </a:p>
        </p:txBody>
      </p:sp>
      <p:sp>
        <p:nvSpPr>
          <p:cNvPr id="36" name="TextBox 36"/>
          <p:cNvSpPr txBox="1"/>
          <p:nvPr/>
        </p:nvSpPr>
        <p:spPr>
          <a:xfrm>
            <a:off x="7893619" y="5057775"/>
            <a:ext cx="10109096" cy="1967230"/>
          </a:xfrm>
          <a:prstGeom prst="rect">
            <a:avLst/>
          </a:prstGeom>
        </p:spPr>
        <p:txBody>
          <a:bodyPr lIns="0" tIns="0" rIns="0" bIns="0" rtlCol="0" anchor="t">
            <a:spAutoFit/>
          </a:bodyPr>
          <a:lstStyle/>
          <a:p>
            <a:pPr>
              <a:lnSpc>
                <a:spcPts val="3919"/>
              </a:lnSpc>
            </a:pPr>
            <a:r>
              <a:rPr lang="en-US" sz="2799">
                <a:solidFill>
                  <a:srgbClr val="000000"/>
                </a:solidFill>
                <a:latin typeface="Canva Sans"/>
              </a:rPr>
              <a:t>Mayoritas peminjam berasal dari negara Kanada. Perusahaan harus memperhatikan perbedaan dalam karakteristik dan kondisi ekonomi negara-negara asal peminjam.</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par>
                                <p:cTn id="14" presetID="21" presetClass="entr" presetSubtype="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21" presetClass="entr" presetSubtype="1"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par>
                                <p:cTn id="20" presetID="21"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21" presetClass="entr" presetSubtype="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heel(1)">
                                      <p:cBhvr>
                                        <p:cTn id="25" dur="2000"/>
                                        <p:tgtEl>
                                          <p:spTgt spid="18"/>
                                        </p:tgtEl>
                                      </p:cBhvr>
                                    </p:animEffect>
                                  </p:childTnLst>
                                </p:cTn>
                              </p:par>
                              <p:par>
                                <p:cTn id="26" presetID="21"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par>
                                <p:cTn id="29" presetID="21" presetClass="entr" presetSubtype="1"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heel(1)">
                                      <p:cBhvr>
                                        <p:cTn id="31" dur="2000"/>
                                        <p:tgtEl>
                                          <p:spTgt spid="22"/>
                                        </p:tgtEl>
                                      </p:cBhvr>
                                    </p:animEffect>
                                  </p:childTnLst>
                                </p:cTn>
                              </p:par>
                              <p:par>
                                <p:cTn id="32" presetID="21" presetClass="entr" presetSubtype="1"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heel(1)">
                                      <p:cBhvr>
                                        <p:cTn id="34" dur="2000"/>
                                        <p:tgtEl>
                                          <p:spTgt spid="23"/>
                                        </p:tgtEl>
                                      </p:cBhvr>
                                    </p:animEffect>
                                  </p:childTnLst>
                                </p:cTn>
                              </p:par>
                              <p:par>
                                <p:cTn id="35" presetID="21" presetClass="entr" presetSubtype="1"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heel(1)">
                                      <p:cBhvr>
                                        <p:cTn id="37" dur="2000"/>
                                        <p:tgtEl>
                                          <p:spTgt spid="33"/>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heel(1)">
                                      <p:cBhvr>
                                        <p:cTn id="40" dur="2000"/>
                                        <p:tgtEl>
                                          <p:spTgt spid="34"/>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heel(1)">
                                      <p:cBhvr>
                                        <p:cTn id="43" dur="2000"/>
                                        <p:tgtEl>
                                          <p:spTgt spid="35"/>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heel(1)">
                                      <p:cBhvr>
                                        <p:cTn id="46"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4907220" y="1028700"/>
            <a:ext cx="8473560" cy="1419991"/>
            <a:chOff x="0" y="0"/>
            <a:chExt cx="3094292" cy="518538"/>
          </a:xfrm>
        </p:grpSpPr>
        <p:sp>
          <p:nvSpPr>
            <p:cNvPr id="3" name="Freeform 3"/>
            <p:cNvSpPr/>
            <p:nvPr/>
          </p:nvSpPr>
          <p:spPr>
            <a:xfrm>
              <a:off x="0" y="0"/>
              <a:ext cx="3094292" cy="518538"/>
            </a:xfrm>
            <a:custGeom>
              <a:avLst/>
              <a:gdLst/>
              <a:ahLst/>
              <a:cxnLst/>
              <a:rect l="l" t="t" r="r" b="b"/>
              <a:pathLst>
                <a:path w="3094292" h="518538">
                  <a:moveTo>
                    <a:pt x="14618" y="0"/>
                  </a:moveTo>
                  <a:lnTo>
                    <a:pt x="3079673" y="0"/>
                  </a:lnTo>
                  <a:cubicBezTo>
                    <a:pt x="3087747" y="0"/>
                    <a:pt x="3094292" y="6545"/>
                    <a:pt x="3094292" y="14618"/>
                  </a:cubicBezTo>
                  <a:lnTo>
                    <a:pt x="3094292" y="503920"/>
                  </a:lnTo>
                  <a:cubicBezTo>
                    <a:pt x="3094292" y="511993"/>
                    <a:pt x="3087747" y="518538"/>
                    <a:pt x="3079673" y="518538"/>
                  </a:cubicBezTo>
                  <a:lnTo>
                    <a:pt x="14618" y="518538"/>
                  </a:lnTo>
                  <a:cubicBezTo>
                    <a:pt x="10741" y="518538"/>
                    <a:pt x="7023" y="516998"/>
                    <a:pt x="4282" y="514257"/>
                  </a:cubicBezTo>
                  <a:cubicBezTo>
                    <a:pt x="1540" y="511515"/>
                    <a:pt x="0" y="507797"/>
                    <a:pt x="0" y="503920"/>
                  </a:cubicBezTo>
                  <a:lnTo>
                    <a:pt x="0" y="14618"/>
                  </a:lnTo>
                  <a:cubicBezTo>
                    <a:pt x="0" y="10741"/>
                    <a:pt x="1540" y="7023"/>
                    <a:pt x="4282" y="4282"/>
                  </a:cubicBezTo>
                  <a:cubicBezTo>
                    <a:pt x="7023" y="1540"/>
                    <a:pt x="10741" y="0"/>
                    <a:pt x="14618"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715194" y="-248465"/>
            <a:ext cx="2705457" cy="2325002"/>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6841876" y="984758"/>
            <a:ext cx="2950339" cy="2554994"/>
            <a:chOff x="0" y="0"/>
            <a:chExt cx="6350000" cy="5499100"/>
          </a:xfrm>
        </p:grpSpPr>
        <p:sp>
          <p:nvSpPr>
            <p:cNvPr id="9" name="Freeform 9"/>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0" name="Group 10"/>
          <p:cNvGrpSpPr/>
          <p:nvPr/>
        </p:nvGrpSpPr>
        <p:grpSpPr>
          <a:xfrm>
            <a:off x="16911968" y="-1482352"/>
            <a:ext cx="2705457" cy="2325002"/>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287635" y="-1433117"/>
            <a:ext cx="2605066" cy="2238729"/>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a:grpSpLocks noChangeAspect="1"/>
          </p:cNvGrpSpPr>
          <p:nvPr/>
        </p:nvGrpSpPr>
        <p:grpSpPr>
          <a:xfrm>
            <a:off x="-1405533" y="942446"/>
            <a:ext cx="2840862" cy="2460187"/>
            <a:chOff x="0" y="0"/>
            <a:chExt cx="6350000" cy="5499100"/>
          </a:xfrm>
        </p:grpSpPr>
        <p:sp>
          <p:nvSpPr>
            <p:cNvPr id="17" name="Freeform 17"/>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32481" b="-32481"/>
              </a:stretch>
            </a:blipFill>
          </p:spPr>
        </p:sp>
      </p:grpSp>
      <p:grpSp>
        <p:nvGrpSpPr>
          <p:cNvPr id="18" name="Group 18"/>
          <p:cNvGrpSpPr/>
          <p:nvPr/>
        </p:nvGrpSpPr>
        <p:grpSpPr>
          <a:xfrm>
            <a:off x="857867" y="-266066"/>
            <a:ext cx="2605066" cy="2238729"/>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20" name="TextBox 20"/>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21" name="AutoShape 21"/>
          <p:cNvSpPr/>
          <p:nvPr/>
        </p:nvSpPr>
        <p:spPr>
          <a:xfrm>
            <a:off x="13453584" y="9563100"/>
            <a:ext cx="4834416" cy="0"/>
          </a:xfrm>
          <a:prstGeom prst="line">
            <a:avLst/>
          </a:prstGeom>
          <a:ln w="95250" cap="flat">
            <a:solidFill>
              <a:srgbClr val="D8A21E"/>
            </a:solidFill>
            <a:prstDash val="solid"/>
            <a:headEnd type="none" w="sm" len="sm"/>
            <a:tailEnd type="none" w="sm" len="sm"/>
          </a:ln>
        </p:spPr>
      </p:sp>
      <p:sp>
        <p:nvSpPr>
          <p:cNvPr id="22" name="AutoShape 22"/>
          <p:cNvSpPr/>
          <p:nvPr/>
        </p:nvSpPr>
        <p:spPr>
          <a:xfrm>
            <a:off x="-172221" y="9610725"/>
            <a:ext cx="4834416" cy="0"/>
          </a:xfrm>
          <a:prstGeom prst="line">
            <a:avLst/>
          </a:prstGeom>
          <a:ln w="95250" cap="flat">
            <a:solidFill>
              <a:srgbClr val="D8A21E"/>
            </a:solidFill>
            <a:prstDash val="solid"/>
            <a:headEnd type="none" w="sm" len="sm"/>
            <a:tailEnd type="none" w="sm" len="sm"/>
          </a:ln>
        </p:spPr>
      </p:sp>
      <p:sp>
        <p:nvSpPr>
          <p:cNvPr id="23" name="TextBox 23"/>
          <p:cNvSpPr txBox="1"/>
          <p:nvPr/>
        </p:nvSpPr>
        <p:spPr>
          <a:xfrm>
            <a:off x="5207695" y="1401601"/>
            <a:ext cx="7872610" cy="853410"/>
          </a:xfrm>
          <a:prstGeom prst="rect">
            <a:avLst/>
          </a:prstGeom>
        </p:spPr>
        <p:txBody>
          <a:bodyPr lIns="0" tIns="0" rIns="0" bIns="0" rtlCol="0" anchor="t">
            <a:spAutoFit/>
          </a:bodyPr>
          <a:lstStyle/>
          <a:p>
            <a:pPr algn="ctr">
              <a:lnSpc>
                <a:spcPts val="6383"/>
              </a:lnSpc>
            </a:pPr>
            <a:r>
              <a:rPr lang="en-US" sz="6447">
                <a:solidFill>
                  <a:srgbClr val="000000"/>
                </a:solidFill>
                <a:latin typeface="Open Sans Extra Bold"/>
              </a:rPr>
              <a:t>EDA</a:t>
            </a:r>
          </a:p>
        </p:txBody>
      </p:sp>
      <p:sp>
        <p:nvSpPr>
          <p:cNvPr id="24" name="TextBox 24"/>
          <p:cNvSpPr txBox="1"/>
          <p:nvPr/>
        </p:nvSpPr>
        <p:spPr>
          <a:xfrm>
            <a:off x="1448489" y="3172645"/>
            <a:ext cx="7695511" cy="2957830"/>
          </a:xfrm>
          <a:prstGeom prst="rect">
            <a:avLst/>
          </a:prstGeom>
        </p:spPr>
        <p:txBody>
          <a:bodyPr lIns="0" tIns="0" rIns="0" bIns="0" rtlCol="0" anchor="t">
            <a:spAutoFit/>
          </a:bodyPr>
          <a:lstStyle/>
          <a:p>
            <a:pPr>
              <a:lnSpc>
                <a:spcPts val="3919"/>
              </a:lnSpc>
            </a:pPr>
            <a:r>
              <a:rPr lang="en-US" sz="2799">
                <a:solidFill>
                  <a:srgbClr val="000000"/>
                </a:solidFill>
                <a:latin typeface="Canva Sans"/>
              </a:rPr>
              <a:t>Rata-rata pembayaran utama (principal) hampir mencapai 0 untuk pinjaman yang memiliki status "Charged Off".  Menunjukkan bahwa banyak debitur dengan status pinjaman buruk yang belum dapat membayar kembali uang pokok pinjaman.</a:t>
            </a:r>
          </a:p>
        </p:txBody>
      </p:sp>
      <p:sp>
        <p:nvSpPr>
          <p:cNvPr id="25" name="Freeform 25"/>
          <p:cNvSpPr/>
          <p:nvPr/>
        </p:nvSpPr>
        <p:spPr>
          <a:xfrm>
            <a:off x="9526474" y="3023623"/>
            <a:ext cx="7664027" cy="5731588"/>
          </a:xfrm>
          <a:custGeom>
            <a:avLst/>
            <a:gdLst/>
            <a:ahLst/>
            <a:cxnLst/>
            <a:rect l="l" t="t" r="r" b="b"/>
            <a:pathLst>
              <a:path w="7664027" h="5731588">
                <a:moveTo>
                  <a:pt x="0" y="0"/>
                </a:moveTo>
                <a:lnTo>
                  <a:pt x="7664027" y="0"/>
                </a:lnTo>
                <a:lnTo>
                  <a:pt x="7664027" y="5731588"/>
                </a:lnTo>
                <a:lnTo>
                  <a:pt x="0" y="5731588"/>
                </a:lnTo>
                <a:lnTo>
                  <a:pt x="0" y="0"/>
                </a:lnTo>
                <a:close/>
              </a:path>
            </a:pathLst>
          </a:custGeom>
          <a:blipFill>
            <a:blip r:embed="rId3"/>
            <a:stretch>
              <a:fillRect/>
            </a:stretch>
          </a:blipFill>
        </p:spPr>
      </p:sp>
      <p:sp>
        <p:nvSpPr>
          <p:cNvPr id="26" name="TextBox 26"/>
          <p:cNvSpPr txBox="1"/>
          <p:nvPr/>
        </p:nvSpPr>
        <p:spPr>
          <a:xfrm>
            <a:off x="1435329" y="6711781"/>
            <a:ext cx="7518413" cy="1967230"/>
          </a:xfrm>
          <a:prstGeom prst="rect">
            <a:avLst/>
          </a:prstGeom>
        </p:spPr>
        <p:txBody>
          <a:bodyPr lIns="0" tIns="0" rIns="0" bIns="0" rtlCol="0" anchor="t">
            <a:spAutoFit/>
          </a:bodyPr>
          <a:lstStyle/>
          <a:p>
            <a:pPr>
              <a:lnSpc>
                <a:spcPts val="3919"/>
              </a:lnSpc>
            </a:pPr>
            <a:r>
              <a:rPr lang="en-US" sz="2799">
                <a:solidFill>
                  <a:srgbClr val="000000"/>
                </a:solidFill>
                <a:latin typeface="Canva Sans"/>
              </a:rPr>
              <a:t>Pinjaman dengan status buruk cenderung memiliki jumlah pinjaman yang lebih tinggi, menandakan risiko yang lebih tinggi dalam memberikan pinjaman besar.</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2000"/>
                                        <p:tgtEl>
                                          <p:spTgt spid="10"/>
                                        </p:tgtEl>
                                      </p:cBhvr>
                                    </p:animEffect>
                                  </p:childTnLst>
                                </p:cTn>
                              </p:par>
                              <p:par>
                                <p:cTn id="17" presetID="6"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2000"/>
                                        <p:tgtEl>
                                          <p:spTgt spid="13"/>
                                        </p:tgtEl>
                                      </p:cBhvr>
                                    </p:animEffect>
                                  </p:childTnLst>
                                </p:cTn>
                              </p:par>
                              <p:par>
                                <p:cTn id="20" presetID="6"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par>
                                <p:cTn id="23" presetID="6" presetClass="entr" presetSubtype="16"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par>
                                <p:cTn id="26" presetID="6" presetClass="entr" presetSubtype="16"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circle(in)">
                                      <p:cBhvr>
                                        <p:cTn id="28" dur="2000"/>
                                        <p:tgtEl>
                                          <p:spTgt spid="21"/>
                                        </p:tgtEl>
                                      </p:cBhvr>
                                    </p:animEffect>
                                  </p:childTnLst>
                                </p:cTn>
                              </p:par>
                              <p:par>
                                <p:cTn id="29" presetID="6" presetClass="entr" presetSubtype="16"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circle(in)">
                                      <p:cBhvr>
                                        <p:cTn id="31" dur="2000"/>
                                        <p:tgtEl>
                                          <p:spTgt spid="22"/>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circle(in)">
                                      <p:cBhvr>
                                        <p:cTn id="34" dur="2000"/>
                                        <p:tgtEl>
                                          <p:spTgt spid="23"/>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circle(in)">
                                      <p:cBhvr>
                                        <p:cTn id="37" dur="2000"/>
                                        <p:tgtEl>
                                          <p:spTgt spid="24"/>
                                        </p:tgtEl>
                                      </p:cBhvr>
                                    </p:animEffect>
                                  </p:childTnLst>
                                </p:cTn>
                              </p:par>
                              <p:par>
                                <p:cTn id="38" presetID="6" presetClass="entr" presetSubtype="16"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circle(in)">
                                      <p:cBhvr>
                                        <p:cTn id="40" dur="2000"/>
                                        <p:tgtEl>
                                          <p:spTgt spid="25"/>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circle(in)">
                                      <p:cBhvr>
                                        <p:cTn id="4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grpSp>
        <p:nvGrpSpPr>
          <p:cNvPr id="2" name="Group 2"/>
          <p:cNvGrpSpPr/>
          <p:nvPr/>
        </p:nvGrpSpPr>
        <p:grpSpPr>
          <a:xfrm>
            <a:off x="5299259" y="1245375"/>
            <a:ext cx="9901408" cy="1333084"/>
            <a:chOff x="0" y="0"/>
            <a:chExt cx="2923795" cy="393648"/>
          </a:xfrm>
        </p:grpSpPr>
        <p:sp>
          <p:nvSpPr>
            <p:cNvPr id="3" name="Freeform 3"/>
            <p:cNvSpPr/>
            <p:nvPr/>
          </p:nvSpPr>
          <p:spPr>
            <a:xfrm>
              <a:off x="0" y="0"/>
              <a:ext cx="2923795" cy="393648"/>
            </a:xfrm>
            <a:custGeom>
              <a:avLst/>
              <a:gdLst/>
              <a:ahLst/>
              <a:cxnLst/>
              <a:rect l="l" t="t" r="r" b="b"/>
              <a:pathLst>
                <a:path w="2923795" h="393648">
                  <a:moveTo>
                    <a:pt x="12510" y="0"/>
                  </a:moveTo>
                  <a:lnTo>
                    <a:pt x="2911285" y="0"/>
                  </a:lnTo>
                  <a:cubicBezTo>
                    <a:pt x="2918194" y="0"/>
                    <a:pt x="2923795" y="5601"/>
                    <a:pt x="2923795" y="12510"/>
                  </a:cubicBezTo>
                  <a:lnTo>
                    <a:pt x="2923795" y="381137"/>
                  </a:lnTo>
                  <a:cubicBezTo>
                    <a:pt x="2923795" y="388046"/>
                    <a:pt x="2918194" y="393648"/>
                    <a:pt x="2911285" y="393648"/>
                  </a:cubicBezTo>
                  <a:lnTo>
                    <a:pt x="12510" y="393648"/>
                  </a:lnTo>
                  <a:cubicBezTo>
                    <a:pt x="9192" y="393648"/>
                    <a:pt x="6010" y="392330"/>
                    <a:pt x="3664" y="389983"/>
                  </a:cubicBezTo>
                  <a:cubicBezTo>
                    <a:pt x="1318" y="387637"/>
                    <a:pt x="0" y="384455"/>
                    <a:pt x="0" y="381137"/>
                  </a:cubicBezTo>
                  <a:lnTo>
                    <a:pt x="0" y="12510"/>
                  </a:lnTo>
                  <a:cubicBezTo>
                    <a:pt x="0" y="5601"/>
                    <a:pt x="5601" y="0"/>
                    <a:pt x="12510" y="0"/>
                  </a:cubicBezTo>
                  <a:close/>
                </a:path>
              </a:pathLst>
            </a:custGeom>
            <a:solidFill>
              <a:srgbClr val="D8A21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85573" y="-2207463"/>
            <a:ext cx="2976229" cy="2557697"/>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920269" y="506564"/>
            <a:ext cx="3245620" cy="2810707"/>
            <a:chOff x="0" y="0"/>
            <a:chExt cx="6350000" cy="5499100"/>
          </a:xfrm>
        </p:grpSpPr>
        <p:sp>
          <p:nvSpPr>
            <p:cNvPr id="9" name="Freeform 9"/>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l="-14990" r="-14990"/>
              </a:stretch>
            </a:blipFill>
          </p:spPr>
        </p:sp>
      </p:grpSp>
      <p:grpSp>
        <p:nvGrpSpPr>
          <p:cNvPr id="10" name="Group 10"/>
          <p:cNvGrpSpPr/>
          <p:nvPr/>
        </p:nvGrpSpPr>
        <p:grpSpPr>
          <a:xfrm>
            <a:off x="1656089" y="-1025751"/>
            <a:ext cx="3335294" cy="2866268"/>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313759" y="3460146"/>
            <a:ext cx="3743886" cy="3217402"/>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8A21E"/>
            </a:soli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a:grpSpLocks noChangeAspect="1"/>
          </p:cNvGrpSpPr>
          <p:nvPr/>
        </p:nvGrpSpPr>
        <p:grpSpPr>
          <a:xfrm>
            <a:off x="1656089" y="1988117"/>
            <a:ext cx="3344819" cy="2896613"/>
            <a:chOff x="0" y="0"/>
            <a:chExt cx="6350000" cy="5499100"/>
          </a:xfrm>
        </p:grpSpPr>
        <p:sp>
          <p:nvSpPr>
            <p:cNvPr id="17" name="Freeform 17"/>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3"/>
              <a:stretch>
                <a:fillRect l="-14990" r="-14990"/>
              </a:stretch>
            </a:blipFill>
          </p:spPr>
        </p:sp>
      </p:grpSp>
      <p:sp>
        <p:nvSpPr>
          <p:cNvPr id="18" name="AutoShape 18"/>
          <p:cNvSpPr/>
          <p:nvPr/>
        </p:nvSpPr>
        <p:spPr>
          <a:xfrm>
            <a:off x="13453584" y="9563100"/>
            <a:ext cx="4834416" cy="0"/>
          </a:xfrm>
          <a:prstGeom prst="line">
            <a:avLst/>
          </a:prstGeom>
          <a:ln w="95250" cap="flat">
            <a:solidFill>
              <a:srgbClr val="D8A21E"/>
            </a:solidFill>
            <a:prstDash val="solid"/>
            <a:headEnd type="none" w="sm" len="sm"/>
            <a:tailEnd type="none" w="sm" len="sm"/>
          </a:ln>
        </p:spPr>
      </p:sp>
      <p:sp>
        <p:nvSpPr>
          <p:cNvPr id="19" name="AutoShape 19"/>
          <p:cNvSpPr/>
          <p:nvPr/>
        </p:nvSpPr>
        <p:spPr>
          <a:xfrm>
            <a:off x="-172221" y="9610725"/>
            <a:ext cx="4834416" cy="0"/>
          </a:xfrm>
          <a:prstGeom prst="line">
            <a:avLst/>
          </a:prstGeom>
          <a:ln w="95250" cap="flat">
            <a:solidFill>
              <a:srgbClr val="D8A21E"/>
            </a:solidFill>
            <a:prstDash val="solid"/>
            <a:headEnd type="none" w="sm" len="sm"/>
            <a:tailEnd type="none" w="sm" len="sm"/>
          </a:ln>
        </p:spPr>
      </p:sp>
      <p:sp>
        <p:nvSpPr>
          <p:cNvPr id="20" name="Freeform 20"/>
          <p:cNvSpPr/>
          <p:nvPr/>
        </p:nvSpPr>
        <p:spPr>
          <a:xfrm>
            <a:off x="10232969" y="3126253"/>
            <a:ext cx="7966110" cy="5817795"/>
          </a:xfrm>
          <a:custGeom>
            <a:avLst/>
            <a:gdLst/>
            <a:ahLst/>
            <a:cxnLst/>
            <a:rect l="l" t="t" r="r" b="b"/>
            <a:pathLst>
              <a:path w="7966110" h="5817795">
                <a:moveTo>
                  <a:pt x="0" y="0"/>
                </a:moveTo>
                <a:lnTo>
                  <a:pt x="7966110" y="0"/>
                </a:lnTo>
                <a:lnTo>
                  <a:pt x="7966110" y="5817795"/>
                </a:lnTo>
                <a:lnTo>
                  <a:pt x="0" y="5817795"/>
                </a:lnTo>
                <a:lnTo>
                  <a:pt x="0" y="0"/>
                </a:lnTo>
                <a:close/>
              </a:path>
            </a:pathLst>
          </a:custGeom>
          <a:blipFill>
            <a:blip r:embed="rId4"/>
            <a:stretch>
              <a:fillRect/>
            </a:stretch>
          </a:blipFill>
        </p:spPr>
      </p:sp>
      <p:sp>
        <p:nvSpPr>
          <p:cNvPr id="21" name="TextBox 21"/>
          <p:cNvSpPr txBox="1"/>
          <p:nvPr/>
        </p:nvSpPr>
        <p:spPr>
          <a:xfrm>
            <a:off x="5575484" y="1544261"/>
            <a:ext cx="9312781" cy="858696"/>
          </a:xfrm>
          <a:prstGeom prst="rect">
            <a:avLst/>
          </a:prstGeom>
        </p:spPr>
        <p:txBody>
          <a:bodyPr lIns="0" tIns="0" rIns="0" bIns="0" rtlCol="0" anchor="t">
            <a:spAutoFit/>
          </a:bodyPr>
          <a:lstStyle/>
          <a:p>
            <a:pPr algn="ctr">
              <a:lnSpc>
                <a:spcPts val="6417"/>
              </a:lnSpc>
            </a:pPr>
            <a:r>
              <a:rPr lang="en-US" sz="6482">
                <a:solidFill>
                  <a:srgbClr val="000000"/>
                </a:solidFill>
                <a:latin typeface="Open Sans Extra Bold"/>
              </a:rPr>
              <a:t>EDA</a:t>
            </a:r>
          </a:p>
        </p:txBody>
      </p:sp>
      <p:sp>
        <p:nvSpPr>
          <p:cNvPr id="22" name="TextBox 22"/>
          <p:cNvSpPr txBox="1"/>
          <p:nvPr/>
        </p:nvSpPr>
        <p:spPr>
          <a:xfrm>
            <a:off x="5299259" y="3545871"/>
            <a:ext cx="4668842" cy="4393317"/>
          </a:xfrm>
          <a:prstGeom prst="rect">
            <a:avLst/>
          </a:prstGeom>
        </p:spPr>
        <p:txBody>
          <a:bodyPr lIns="0" tIns="0" rIns="0" bIns="0" rtlCol="0" anchor="t">
            <a:spAutoFit/>
          </a:bodyPr>
          <a:lstStyle/>
          <a:p>
            <a:pPr>
              <a:lnSpc>
                <a:spcPts val="3892"/>
              </a:lnSpc>
            </a:pPr>
            <a:r>
              <a:rPr lang="en-US" sz="2780">
                <a:solidFill>
                  <a:srgbClr val="000000"/>
                </a:solidFill>
                <a:latin typeface="Canva Sans"/>
              </a:rPr>
              <a:t>Orang dengan status pinjaman buruk yang paling banyak memiliki "Charge Off Recoveries". Hal ini menandakan bahwa orang dengan status kredit yang buruk cenderung memiliki kesulitan dalam membayar kembali pinjaman.</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2000"/>
                                        <p:tgtEl>
                                          <p:spTgt spid="10"/>
                                        </p:tgtEl>
                                      </p:cBhvr>
                                    </p:animEffect>
                                  </p:childTnLst>
                                </p:cTn>
                              </p:par>
                              <p:par>
                                <p:cTn id="17" presetID="6"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2000"/>
                                        <p:tgtEl>
                                          <p:spTgt spid="13"/>
                                        </p:tgtEl>
                                      </p:cBhvr>
                                    </p:animEffect>
                                  </p:childTnLst>
                                </p:cTn>
                              </p:par>
                              <p:par>
                                <p:cTn id="20" presetID="6"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par>
                                <p:cTn id="23" presetID="6" presetClass="entr" presetSubtype="16"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par>
                                <p:cTn id="26" presetID="6" presetClass="entr" presetSubtype="16"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circle(in)">
                                      <p:cBhvr>
                                        <p:cTn id="28" dur="2000"/>
                                        <p:tgtEl>
                                          <p:spTgt spid="19"/>
                                        </p:tgtEl>
                                      </p:cBhvr>
                                    </p:animEffect>
                                  </p:childTnLst>
                                </p:cTn>
                              </p:par>
                              <p:par>
                                <p:cTn id="29" presetID="6" presetClass="entr" presetSubtype="16"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circle(in)">
                                      <p:cBhvr>
                                        <p:cTn id="31" dur="2000"/>
                                        <p:tgtEl>
                                          <p:spTgt spid="20"/>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circle(in)">
                                      <p:cBhvr>
                                        <p:cTn id="34" dur="2000"/>
                                        <p:tgtEl>
                                          <p:spTgt spid="21"/>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circle(in)">
                                      <p:cBhvr>
                                        <p:cTn id="3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760</Words>
  <Application>Microsoft Office PowerPoint</Application>
  <PresentationFormat>Custom</PresentationFormat>
  <Paragraphs>122</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Open Sans</vt:lpstr>
      <vt:lpstr>Canva Sans</vt:lpstr>
      <vt:lpstr>Canva Sans Bold</vt:lpstr>
      <vt:lpstr>Calibri</vt:lpstr>
      <vt:lpstr>Open Sans Bold</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IDX Partners</dc:title>
  <cp:lastModifiedBy>Windows 10</cp:lastModifiedBy>
  <cp:revision>2</cp:revision>
  <dcterms:created xsi:type="dcterms:W3CDTF">2006-08-16T00:00:00Z</dcterms:created>
  <dcterms:modified xsi:type="dcterms:W3CDTF">2023-07-23T07:47:36Z</dcterms:modified>
  <dc:identifier>DAFo2-APo18</dc:identifier>
</cp:coreProperties>
</file>